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92" r:id="rId3"/>
    <p:sldId id="258" r:id="rId4"/>
    <p:sldId id="259" r:id="rId5"/>
    <p:sldId id="260" r:id="rId6"/>
    <p:sldId id="261" r:id="rId7"/>
    <p:sldId id="264" r:id="rId8"/>
    <p:sldId id="262" r:id="rId9"/>
    <p:sldId id="293" r:id="rId10"/>
    <p:sldId id="263" r:id="rId11"/>
    <p:sldId id="265" r:id="rId12"/>
    <p:sldId id="268" r:id="rId13"/>
    <p:sldId id="300" r:id="rId14"/>
    <p:sldId id="301" r:id="rId15"/>
    <p:sldId id="302" r:id="rId16"/>
    <p:sldId id="274" r:id="rId17"/>
    <p:sldId id="275" r:id="rId18"/>
    <p:sldId id="304" r:id="rId19"/>
    <p:sldId id="278" r:id="rId20"/>
    <p:sldId id="279" r:id="rId21"/>
    <p:sldId id="280" r:id="rId22"/>
    <p:sldId id="285" r:id="rId23"/>
    <p:sldId id="299" r:id="rId24"/>
    <p:sldId id="297"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30" autoAdjust="0"/>
    <p:restoredTop sz="94601" autoAdjust="0"/>
  </p:normalViewPr>
  <p:slideViewPr>
    <p:cSldViewPr>
      <p:cViewPr varScale="1">
        <p:scale>
          <a:sx n="71" d="100"/>
          <a:sy n="71" d="100"/>
        </p:scale>
        <p:origin x="-1296" y="-102"/>
      </p:cViewPr>
      <p:guideLst>
        <p:guide orient="horz" pos="2160"/>
        <p:guide pos="2880"/>
      </p:guideLst>
    </p:cSldViewPr>
  </p:slideViewPr>
  <p:outlineViewPr>
    <p:cViewPr>
      <p:scale>
        <a:sx n="33" d="100"/>
        <a:sy n="33" d="100"/>
      </p:scale>
      <p:origin x="0" y="-18653"/>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8DB7FE-6FDD-4594-929D-AA689959CB21}" type="datetimeFigureOut">
              <a:rPr kumimoji="1" lang="ja-JP" altLang="en-US" smtClean="0"/>
              <a:t>2018/1/29</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CDD60E-F4CA-4073-A518-769FF43E265E}" type="slidenum">
              <a:rPr kumimoji="1" lang="ja-JP" altLang="en-US" smtClean="0"/>
              <a:t>‹#›</a:t>
            </a:fld>
            <a:endParaRPr kumimoji="1" lang="ja-JP" altLang="en-US"/>
          </a:p>
        </p:txBody>
      </p:sp>
    </p:spTree>
    <p:extLst>
      <p:ext uri="{BB962C8B-B14F-4D97-AF65-F5344CB8AC3E}">
        <p14:creationId xmlns:p14="http://schemas.microsoft.com/office/powerpoint/2010/main" val="41245326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E6108DE-1456-4DB3-8EA1-8273E71303BF}" type="datetimeFigureOut">
              <a:rPr kumimoji="1" lang="ja-JP" altLang="en-US" smtClean="0"/>
              <a:t>2018/1/29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B655190-D335-47F0-A4C6-E97F33467CA6}" type="slidenum">
              <a:rPr kumimoji="1" lang="ja-JP" altLang="en-US" smtClean="0"/>
              <a:t>‹#›</a:t>
            </a:fld>
            <a:endParaRPr kumimoji="1" lang="ja-JP" altLang="en-US"/>
          </a:p>
        </p:txBody>
      </p:sp>
    </p:spTree>
    <p:extLst>
      <p:ext uri="{BB962C8B-B14F-4D97-AF65-F5344CB8AC3E}">
        <p14:creationId xmlns:p14="http://schemas.microsoft.com/office/powerpoint/2010/main" val="2162672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6108DE-1456-4DB3-8EA1-8273E71303BF}" type="datetimeFigureOut">
              <a:rPr kumimoji="1" lang="ja-JP" altLang="en-US" smtClean="0"/>
              <a:t>2018/1/29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B655190-D335-47F0-A4C6-E97F33467CA6}" type="slidenum">
              <a:rPr kumimoji="1" lang="ja-JP" altLang="en-US" smtClean="0"/>
              <a:t>‹#›</a:t>
            </a:fld>
            <a:endParaRPr kumimoji="1" lang="ja-JP" altLang="en-US"/>
          </a:p>
        </p:txBody>
      </p:sp>
    </p:spTree>
    <p:extLst>
      <p:ext uri="{BB962C8B-B14F-4D97-AF65-F5344CB8AC3E}">
        <p14:creationId xmlns:p14="http://schemas.microsoft.com/office/powerpoint/2010/main" val="365024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6108DE-1456-4DB3-8EA1-8273E71303BF}" type="datetimeFigureOut">
              <a:rPr kumimoji="1" lang="ja-JP" altLang="en-US" smtClean="0"/>
              <a:t>2018/1/29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B655190-D335-47F0-A4C6-E97F33467CA6}" type="slidenum">
              <a:rPr kumimoji="1" lang="ja-JP" altLang="en-US" smtClean="0"/>
              <a:t>‹#›</a:t>
            </a:fld>
            <a:endParaRPr kumimoji="1" lang="ja-JP" altLang="en-US"/>
          </a:p>
        </p:txBody>
      </p:sp>
    </p:spTree>
    <p:extLst>
      <p:ext uri="{BB962C8B-B14F-4D97-AF65-F5344CB8AC3E}">
        <p14:creationId xmlns:p14="http://schemas.microsoft.com/office/powerpoint/2010/main" val="2183966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6108DE-1456-4DB3-8EA1-8273E71303BF}" type="datetimeFigureOut">
              <a:rPr kumimoji="1" lang="ja-JP" altLang="en-US" smtClean="0"/>
              <a:t>2018/1/29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B655190-D335-47F0-A4C6-E97F33467CA6}" type="slidenum">
              <a:rPr kumimoji="1" lang="ja-JP" altLang="en-US" smtClean="0"/>
              <a:t>‹#›</a:t>
            </a:fld>
            <a:endParaRPr kumimoji="1" lang="ja-JP" altLang="en-US"/>
          </a:p>
        </p:txBody>
      </p:sp>
    </p:spTree>
    <p:extLst>
      <p:ext uri="{BB962C8B-B14F-4D97-AF65-F5344CB8AC3E}">
        <p14:creationId xmlns:p14="http://schemas.microsoft.com/office/powerpoint/2010/main" val="3871245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E6108DE-1456-4DB3-8EA1-8273E71303BF}" type="datetimeFigureOut">
              <a:rPr kumimoji="1" lang="ja-JP" altLang="en-US" smtClean="0"/>
              <a:t>2018/1/29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B655190-D335-47F0-A4C6-E97F33467CA6}" type="slidenum">
              <a:rPr kumimoji="1" lang="ja-JP" altLang="en-US" smtClean="0"/>
              <a:t>‹#›</a:t>
            </a:fld>
            <a:endParaRPr kumimoji="1" lang="ja-JP" altLang="en-US"/>
          </a:p>
        </p:txBody>
      </p:sp>
    </p:spTree>
    <p:extLst>
      <p:ext uri="{BB962C8B-B14F-4D97-AF65-F5344CB8AC3E}">
        <p14:creationId xmlns:p14="http://schemas.microsoft.com/office/powerpoint/2010/main" val="3456127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E6108DE-1456-4DB3-8EA1-8273E71303BF}" type="datetimeFigureOut">
              <a:rPr kumimoji="1" lang="ja-JP" altLang="en-US" smtClean="0"/>
              <a:t>2018/1/29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B655190-D335-47F0-A4C6-E97F33467CA6}" type="slidenum">
              <a:rPr kumimoji="1" lang="ja-JP" altLang="en-US" smtClean="0"/>
              <a:t>‹#›</a:t>
            </a:fld>
            <a:endParaRPr kumimoji="1" lang="ja-JP" altLang="en-US"/>
          </a:p>
        </p:txBody>
      </p:sp>
    </p:spTree>
    <p:extLst>
      <p:ext uri="{BB962C8B-B14F-4D97-AF65-F5344CB8AC3E}">
        <p14:creationId xmlns:p14="http://schemas.microsoft.com/office/powerpoint/2010/main" val="2968043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E6108DE-1456-4DB3-8EA1-8273E71303BF}" type="datetimeFigureOut">
              <a:rPr kumimoji="1" lang="ja-JP" altLang="en-US" smtClean="0"/>
              <a:t>2018/1/29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B655190-D335-47F0-A4C6-E97F33467CA6}" type="slidenum">
              <a:rPr kumimoji="1" lang="ja-JP" altLang="en-US" smtClean="0"/>
              <a:t>‹#›</a:t>
            </a:fld>
            <a:endParaRPr kumimoji="1" lang="ja-JP" altLang="en-US"/>
          </a:p>
        </p:txBody>
      </p:sp>
    </p:spTree>
    <p:extLst>
      <p:ext uri="{BB962C8B-B14F-4D97-AF65-F5344CB8AC3E}">
        <p14:creationId xmlns:p14="http://schemas.microsoft.com/office/powerpoint/2010/main" val="1159070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E6108DE-1456-4DB3-8EA1-8273E71303BF}" type="datetimeFigureOut">
              <a:rPr kumimoji="1" lang="ja-JP" altLang="en-US" smtClean="0"/>
              <a:t>2018/1/29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B655190-D335-47F0-A4C6-E97F33467CA6}" type="slidenum">
              <a:rPr kumimoji="1" lang="ja-JP" altLang="en-US" smtClean="0"/>
              <a:t>‹#›</a:t>
            </a:fld>
            <a:endParaRPr kumimoji="1" lang="ja-JP" altLang="en-US"/>
          </a:p>
        </p:txBody>
      </p:sp>
    </p:spTree>
    <p:extLst>
      <p:ext uri="{BB962C8B-B14F-4D97-AF65-F5344CB8AC3E}">
        <p14:creationId xmlns:p14="http://schemas.microsoft.com/office/powerpoint/2010/main" val="1109686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E6108DE-1456-4DB3-8EA1-8273E71303BF}" type="datetimeFigureOut">
              <a:rPr kumimoji="1" lang="ja-JP" altLang="en-US" smtClean="0"/>
              <a:t>2018/1/29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B655190-D335-47F0-A4C6-E97F33467CA6}" type="slidenum">
              <a:rPr kumimoji="1" lang="ja-JP" altLang="en-US" smtClean="0"/>
              <a:t>‹#›</a:t>
            </a:fld>
            <a:endParaRPr kumimoji="1" lang="ja-JP" altLang="en-US"/>
          </a:p>
        </p:txBody>
      </p:sp>
    </p:spTree>
    <p:extLst>
      <p:ext uri="{BB962C8B-B14F-4D97-AF65-F5344CB8AC3E}">
        <p14:creationId xmlns:p14="http://schemas.microsoft.com/office/powerpoint/2010/main" val="2663773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E6108DE-1456-4DB3-8EA1-8273E71303BF}" type="datetimeFigureOut">
              <a:rPr kumimoji="1" lang="ja-JP" altLang="en-US" smtClean="0"/>
              <a:t>2018/1/29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B655190-D335-47F0-A4C6-E97F33467CA6}" type="slidenum">
              <a:rPr kumimoji="1" lang="ja-JP" altLang="en-US" smtClean="0"/>
              <a:t>‹#›</a:t>
            </a:fld>
            <a:endParaRPr kumimoji="1" lang="ja-JP" altLang="en-US"/>
          </a:p>
        </p:txBody>
      </p:sp>
    </p:spTree>
    <p:extLst>
      <p:ext uri="{BB962C8B-B14F-4D97-AF65-F5344CB8AC3E}">
        <p14:creationId xmlns:p14="http://schemas.microsoft.com/office/powerpoint/2010/main" val="1335447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E6108DE-1456-4DB3-8EA1-8273E71303BF}" type="datetimeFigureOut">
              <a:rPr kumimoji="1" lang="ja-JP" altLang="en-US" smtClean="0"/>
              <a:t>2018/1/29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B655190-D335-47F0-A4C6-E97F33467CA6}" type="slidenum">
              <a:rPr kumimoji="1" lang="ja-JP" altLang="en-US" smtClean="0"/>
              <a:t>‹#›</a:t>
            </a:fld>
            <a:endParaRPr kumimoji="1" lang="ja-JP" altLang="en-US"/>
          </a:p>
        </p:txBody>
      </p:sp>
    </p:spTree>
    <p:extLst>
      <p:ext uri="{BB962C8B-B14F-4D97-AF65-F5344CB8AC3E}">
        <p14:creationId xmlns:p14="http://schemas.microsoft.com/office/powerpoint/2010/main" val="2856203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6108DE-1456-4DB3-8EA1-8273E71303BF}" type="datetimeFigureOut">
              <a:rPr kumimoji="1" lang="ja-JP" altLang="en-US" smtClean="0"/>
              <a:t>2018/1/29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655190-D335-47F0-A4C6-E97F33467CA6}" type="slidenum">
              <a:rPr kumimoji="1" lang="ja-JP" altLang="en-US" smtClean="0"/>
              <a:t>‹#›</a:t>
            </a:fld>
            <a:endParaRPr kumimoji="1" lang="ja-JP" altLang="en-US"/>
          </a:p>
        </p:txBody>
      </p:sp>
    </p:spTree>
    <p:extLst>
      <p:ext uri="{BB962C8B-B14F-4D97-AF65-F5344CB8AC3E}">
        <p14:creationId xmlns:p14="http://schemas.microsoft.com/office/powerpoint/2010/main" val="2601223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internet.watch.impress.co.jp/docs/news/20100108_341353.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japan.cnet.com/news/service/35040219/" TargetMode="External"/><Relationship Id="rId2" Type="http://schemas.openxmlformats.org/officeDocument/2006/relationships/hyperlink" Target="http://www.nisc.go.jp/active/general/pdf/angou_ikoushishin.pdf" TargetMode="External"/><Relationship Id="rId1" Type="http://schemas.openxmlformats.org/officeDocument/2006/relationships/slideLayout" Target="../slideLayouts/slideLayout2.xml"/><Relationship Id="rId4" Type="http://schemas.openxmlformats.org/officeDocument/2006/relationships/hyperlink" Target="http://www.itmedia.co.jp/news/articles/1406/26/news113.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math.h.kyoto-u.ac.jp/~yamasaki/index.php?a3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476672"/>
            <a:ext cx="7772400" cy="1470025"/>
          </a:xfrm>
        </p:spPr>
        <p:style>
          <a:lnRef idx="2">
            <a:schemeClr val="accent1"/>
          </a:lnRef>
          <a:fillRef idx="1">
            <a:schemeClr val="lt1"/>
          </a:fillRef>
          <a:effectRef idx="0">
            <a:schemeClr val="accent1"/>
          </a:effectRef>
          <a:fontRef idx="minor">
            <a:schemeClr val="dk1"/>
          </a:fontRef>
        </p:style>
        <p:txBody>
          <a:bodyPr>
            <a:noAutofit/>
          </a:bodyPr>
          <a:lstStyle/>
          <a:p>
            <a:r>
              <a:rPr lang="ja-JP" altLang="en-US" sz="4300" dirty="0">
                <a:latin typeface="Times New Roman" panose="02020603050405020304" pitchFamily="18" charset="0"/>
                <a:cs typeface="Times New Roman" panose="02020603050405020304" pitchFamily="18" charset="0"/>
              </a:rPr>
              <a:t>公開</a:t>
            </a:r>
            <a:r>
              <a:rPr lang="ja-JP" altLang="en-US" sz="4300" dirty="0" smtClean="0">
                <a:latin typeface="Times New Roman" panose="02020603050405020304" pitchFamily="18" charset="0"/>
                <a:cs typeface="Times New Roman" panose="02020603050405020304" pitchFamily="18" charset="0"/>
              </a:rPr>
              <a:t>鍵暗号方式について</a:t>
            </a:r>
            <a:endParaRPr kumimoji="1" lang="ja-JP" altLang="en-US" sz="4300" dirty="0">
              <a:latin typeface="Times New Roman" panose="02020603050405020304" pitchFamily="18" charset="0"/>
              <a:cs typeface="Times New Roman" panose="02020603050405020304" pitchFamily="18" charset="0"/>
            </a:endParaRPr>
          </a:p>
        </p:txBody>
      </p:sp>
      <p:sp>
        <p:nvSpPr>
          <p:cNvPr id="3" name="サブタイトル 2"/>
          <p:cNvSpPr>
            <a:spLocks noGrp="1"/>
          </p:cNvSpPr>
          <p:nvPr>
            <p:ph type="subTitle" idx="1"/>
          </p:nvPr>
        </p:nvSpPr>
        <p:spPr>
          <a:xfrm>
            <a:off x="1371600" y="2636912"/>
            <a:ext cx="6400800" cy="3960440"/>
          </a:xfrm>
        </p:spPr>
        <p:txBody>
          <a:bodyPr>
            <a:normAutofit/>
          </a:bodyPr>
          <a:lstStyle/>
          <a:p>
            <a:pPr algn="l"/>
            <a:endParaRPr lang="en-US" altLang="ja-JP" sz="2800" dirty="0">
              <a:solidFill>
                <a:schemeClr val="tx1"/>
              </a:solidFill>
              <a:latin typeface="Times New Roman" panose="02020603050405020304" pitchFamily="18" charset="0"/>
              <a:cs typeface="Times New Roman" panose="02020603050405020304" pitchFamily="18" charset="0"/>
            </a:endParaRPr>
          </a:p>
          <a:p>
            <a:pPr algn="r"/>
            <a:r>
              <a:rPr lang="ja-JP" altLang="en-US" sz="2800" dirty="0">
                <a:solidFill>
                  <a:schemeClr val="tx1"/>
                </a:solidFill>
                <a:latin typeface="ＭＳ Ｐ明朝" panose="02020600040205080304" pitchFamily="18" charset="-128"/>
                <a:ea typeface="ＭＳ Ｐ明朝" panose="02020600040205080304" pitchFamily="18" charset="-128"/>
                <a:cs typeface="Times New Roman" panose="02020603050405020304" pitchFamily="18" charset="0"/>
              </a:rPr>
              <a:t>形式化数学研究室</a:t>
            </a:r>
            <a:endParaRPr lang="en-US" altLang="ja-JP" sz="2800" dirty="0">
              <a:solidFill>
                <a:schemeClr val="tx1"/>
              </a:solidFill>
              <a:latin typeface="ＭＳ Ｐ明朝" panose="02020600040205080304" pitchFamily="18" charset="-128"/>
              <a:ea typeface="ＭＳ Ｐ明朝" panose="02020600040205080304" pitchFamily="18" charset="-128"/>
              <a:cs typeface="Times New Roman" panose="02020603050405020304" pitchFamily="18" charset="0"/>
            </a:endParaRPr>
          </a:p>
          <a:p>
            <a:pPr algn="r"/>
            <a:r>
              <a:rPr kumimoji="1" lang="en-US" altLang="ja-JP" sz="2800" dirty="0" smtClean="0">
                <a:solidFill>
                  <a:schemeClr val="tx1"/>
                </a:solidFill>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2800" dirty="0" smtClean="0">
                <a:solidFill>
                  <a:schemeClr val="tx1"/>
                </a:solidFill>
                <a:latin typeface="ＭＳ Ｐ明朝" panose="02020600040205080304" pitchFamily="18" charset="-128"/>
                <a:ea typeface="ＭＳ Ｐ明朝" panose="02020600040205080304" pitchFamily="18" charset="-128"/>
                <a:cs typeface="Times New Roman" panose="02020603050405020304" pitchFamily="18" charset="0"/>
              </a:rPr>
              <a:t>宮島啓一</a:t>
            </a:r>
            <a:endParaRPr kumimoji="1" lang="en-US" altLang="ja-JP" sz="2800" dirty="0">
              <a:solidFill>
                <a:schemeClr val="tx1"/>
              </a:solidFill>
              <a:latin typeface="ＭＳ Ｐ明朝" panose="02020600040205080304" pitchFamily="18" charset="-128"/>
              <a:ea typeface="ＭＳ Ｐ明朝" panose="02020600040205080304" pitchFamily="18" charset="-128"/>
              <a:cs typeface="Times New Roman" panose="02020603050405020304" pitchFamily="18" charset="0"/>
            </a:endParaRPr>
          </a:p>
        </p:txBody>
      </p:sp>
    </p:spTree>
    <p:extLst>
      <p:ext uri="{BB962C8B-B14F-4D97-AF65-F5344CB8AC3E}">
        <p14:creationId xmlns:p14="http://schemas.microsoft.com/office/powerpoint/2010/main" val="3141716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sz="3600" dirty="0">
                <a:latin typeface="ＭＳ Ｐ明朝" panose="02020600040205080304" pitchFamily="18" charset="-128"/>
                <a:ea typeface="ＭＳ Ｐ明朝" panose="02020600040205080304" pitchFamily="18" charset="-128"/>
                <a:cs typeface="Times New Roman" panose="02020603050405020304" pitchFamily="18" charset="0"/>
              </a:rPr>
              <a:t>RSA</a:t>
            </a:r>
            <a:r>
              <a:rPr lang="ja-JP" altLang="en-US" sz="3600" dirty="0">
                <a:latin typeface="ＭＳ Ｐ明朝" panose="02020600040205080304" pitchFamily="18" charset="-128"/>
                <a:ea typeface="ＭＳ Ｐ明朝" panose="02020600040205080304" pitchFamily="18" charset="-128"/>
                <a:cs typeface="Times New Roman" panose="02020603050405020304" pitchFamily="18" charset="0"/>
              </a:rPr>
              <a:t>暗号方式</a:t>
            </a:r>
            <a:r>
              <a:rPr lang="en-US" altLang="ja-JP" sz="3600" dirty="0">
                <a:latin typeface="ＭＳ Ｐ明朝" panose="02020600040205080304" pitchFamily="18" charset="-128"/>
                <a:ea typeface="ＭＳ Ｐ明朝" panose="02020600040205080304" pitchFamily="18" charset="-128"/>
                <a:cs typeface="Times New Roman" panose="02020603050405020304" pitchFamily="18" charset="0"/>
              </a:rPr>
              <a:t/>
            </a:r>
            <a:br>
              <a:rPr lang="en-US" altLang="ja-JP" sz="3600" dirty="0">
                <a:latin typeface="ＭＳ Ｐ明朝" panose="02020600040205080304" pitchFamily="18" charset="-128"/>
                <a:ea typeface="ＭＳ Ｐ明朝" panose="02020600040205080304" pitchFamily="18" charset="-128"/>
                <a:cs typeface="Times New Roman" panose="02020603050405020304" pitchFamily="18" charset="0"/>
              </a:rPr>
            </a:br>
            <a:endParaRPr kumimoji="1" lang="ja-JP" altLang="en-US" sz="3600" dirty="0">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23" name="コンテンツ プレースホルダー 2"/>
          <p:cNvSpPr>
            <a:spLocks noGrp="1"/>
          </p:cNvSpPr>
          <p:nvPr>
            <p:ph idx="1"/>
          </p:nvPr>
        </p:nvSpPr>
        <p:spPr>
          <a:xfrm>
            <a:off x="389086" y="1556792"/>
            <a:ext cx="8229600" cy="4896544"/>
          </a:xfrm>
        </p:spPr>
        <p:txBody>
          <a:bodyPr>
            <a:normAutofit/>
          </a:bodyPr>
          <a:lstStyle/>
          <a:p>
            <a:pPr marL="0" indent="0">
              <a:buNone/>
            </a:pPr>
            <a:r>
              <a:rPr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最も典型的な公開鍵暗号方式が</a:t>
            </a:r>
            <a:r>
              <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rPr>
              <a:t>RSA</a:t>
            </a:r>
            <a:r>
              <a:rPr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暗号方式である</a:t>
            </a:r>
            <a:endPar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endPar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r>
              <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rPr>
              <a:t>RSA</a:t>
            </a:r>
            <a:r>
              <a:rPr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暗号の場合、</a:t>
            </a:r>
            <a:endPar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r>
              <a:rPr lang="ja-JP" altLang="en-US" sz="2800" u="sng" dirty="0">
                <a:latin typeface="ＭＳ Ｐ明朝" panose="02020600040205080304" pitchFamily="18" charset="-128"/>
                <a:ea typeface="ＭＳ Ｐ明朝" panose="02020600040205080304" pitchFamily="18" charset="-128"/>
                <a:cs typeface="Times New Roman" panose="02020603050405020304" pitchFamily="18" charset="0"/>
              </a:rPr>
              <a:t>「大きな素数同士の掛け算は簡単であってもその逆の素因数分解は難しい」</a:t>
            </a:r>
            <a:endParaRPr lang="en-US" altLang="ja-JP" sz="2800" u="sng"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lgn="r">
              <a:buNone/>
            </a:pPr>
            <a:r>
              <a:rPr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という性質を利用している</a:t>
            </a:r>
            <a:endPar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endPar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r>
              <a:rPr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（一方向性関数の性質を利用している）</a:t>
            </a:r>
            <a:endPar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p:txBody>
      </p:sp>
    </p:spTree>
    <p:extLst>
      <p:ext uri="{BB962C8B-B14F-4D97-AF65-F5344CB8AC3E}">
        <p14:creationId xmlns:p14="http://schemas.microsoft.com/office/powerpoint/2010/main" val="3189624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3600" dirty="0">
                <a:latin typeface="ＭＳ Ｐ明朝" panose="02020600040205080304" pitchFamily="18" charset="-128"/>
                <a:ea typeface="ＭＳ Ｐ明朝" panose="02020600040205080304" pitchFamily="18" charset="-128"/>
                <a:cs typeface="Times New Roman" panose="02020603050405020304" pitchFamily="18" charset="0"/>
              </a:rPr>
              <a:t>素因数分解仮定</a:t>
            </a:r>
            <a:r>
              <a:rPr lang="en-US" altLang="ja-JP" sz="3600" dirty="0">
                <a:latin typeface="ＭＳ Ｐ明朝" panose="02020600040205080304" pitchFamily="18" charset="-128"/>
                <a:ea typeface="ＭＳ Ｐ明朝" panose="02020600040205080304" pitchFamily="18" charset="-128"/>
                <a:cs typeface="Times New Roman" panose="02020603050405020304" pitchFamily="18" charset="0"/>
              </a:rPr>
              <a:t/>
            </a:r>
            <a:br>
              <a:rPr lang="en-US" altLang="ja-JP" sz="3600" dirty="0">
                <a:latin typeface="ＭＳ Ｐ明朝" panose="02020600040205080304" pitchFamily="18" charset="-128"/>
                <a:ea typeface="ＭＳ Ｐ明朝" panose="02020600040205080304" pitchFamily="18" charset="-128"/>
                <a:cs typeface="Times New Roman" panose="02020603050405020304" pitchFamily="18" charset="0"/>
              </a:rPr>
            </a:br>
            <a:endParaRPr kumimoji="1" lang="ja-JP" altLang="en-US" sz="3600" dirty="0">
              <a:latin typeface="ＭＳ Ｐ明朝" panose="02020600040205080304" pitchFamily="18" charset="-128"/>
              <a:ea typeface="ＭＳ Ｐ明朝" panose="02020600040205080304" pitchFamily="18" charset="-128"/>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3" name="コンテンツ プレースホルダー 2"/>
              <p:cNvSpPr>
                <a:spLocks noGrp="1"/>
              </p:cNvSpPr>
              <p:nvPr>
                <p:ph idx="1"/>
              </p:nvPr>
            </p:nvSpPr>
            <p:spPr>
              <a:xfrm>
                <a:off x="389086" y="1556792"/>
                <a:ext cx="8229600" cy="5112568"/>
              </a:xfrm>
            </p:spPr>
            <p:txBody>
              <a:bodyPr>
                <a:normAutofit fontScale="92500" lnSpcReduction="10000"/>
              </a:bodyPr>
              <a:lstStyle/>
              <a:p>
                <a:pPr marL="0" indent="0">
                  <a:buNone/>
                </a:pPr>
                <a:r>
                  <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rPr>
                  <a:t>2</a:t>
                </a:r>
                <a:r>
                  <a:rPr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つの素数</a:t>
                </a:r>
                <a:r>
                  <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rPr>
                  <a:t>p</a:t>
                </a:r>
                <a:r>
                  <a:rPr lang="ja-JP" altLang="en-US" sz="2800" dirty="0" err="1">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rPr>
                  <a:t>q</a:t>
                </a:r>
                <a:r>
                  <a:rPr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を例えば</a:t>
                </a:r>
                <a:r>
                  <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rPr>
                  <a:t>p=257</a:t>
                </a:r>
                <a:r>
                  <a:rPr lang="ja-JP" altLang="en-US" sz="2800" dirty="0" err="1">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rPr>
                  <a:t>q=251</a:t>
                </a:r>
                <a:r>
                  <a:rPr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としたとき、合成数を求めるのは容易である。</a:t>
                </a:r>
                <a:endPar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r>
                        <a:rPr lang="en-US" altLang="ja-JP" sz="2800" i="1" dirty="0" smtClean="0">
                          <a:latin typeface="Cambria Math"/>
                          <a:ea typeface="ＭＳ Ｐ明朝" panose="02020600040205080304" pitchFamily="18" charset="-128"/>
                          <a:cs typeface="Times New Roman" panose="02020603050405020304" pitchFamily="18" charset="0"/>
                        </a:rPr>
                        <m:t>𝑝</m:t>
                      </m:r>
                      <m:r>
                        <a:rPr lang="en-US" altLang="ja-JP" sz="2800" i="1" dirty="0" smtClean="0">
                          <a:latin typeface="Cambria Math"/>
                          <a:ea typeface="ＭＳ Ｐ明朝" panose="02020600040205080304" pitchFamily="18" charset="-128"/>
                          <a:cs typeface="Times New Roman" panose="02020603050405020304" pitchFamily="18" charset="0"/>
                        </a:rPr>
                        <m:t>×</m:t>
                      </m:r>
                      <m:r>
                        <a:rPr lang="en-US" altLang="ja-JP" sz="2800" i="1" dirty="0" smtClean="0">
                          <a:latin typeface="Cambria Math"/>
                          <a:ea typeface="ＭＳ Ｐ明朝" panose="02020600040205080304" pitchFamily="18" charset="-128"/>
                          <a:cs typeface="Times New Roman" panose="02020603050405020304" pitchFamily="18" charset="0"/>
                        </a:rPr>
                        <m:t>𝑞</m:t>
                      </m:r>
                      <m:r>
                        <a:rPr lang="en-US" altLang="ja-JP" sz="2800" i="1" dirty="0" smtClean="0">
                          <a:latin typeface="Cambria Math"/>
                          <a:ea typeface="ＭＳ Ｐ明朝" panose="02020600040205080304" pitchFamily="18" charset="-128"/>
                          <a:cs typeface="Times New Roman" panose="02020603050405020304" pitchFamily="18" charset="0"/>
                        </a:rPr>
                        <m:t>=257×251=64507</m:t>
                      </m:r>
                    </m:oMath>
                  </m:oMathPara>
                </a14:m>
                <a:endPar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endPar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r>
                  <a:rPr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しかし、</a:t>
                </a:r>
                <a:r>
                  <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rPr>
                  <a:t>64507</a:t>
                </a:r>
                <a:r>
                  <a:rPr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を素因数分解し、</a:t>
                </a:r>
                <a:r>
                  <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rPr>
                  <a:t>257</a:t>
                </a:r>
                <a:r>
                  <a:rPr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と</a:t>
                </a:r>
                <a:r>
                  <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rPr>
                  <a:t>251</a:t>
                </a:r>
                <a:r>
                  <a:rPr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という</a:t>
                </a:r>
                <a:r>
                  <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rPr>
                  <a:t>2</a:t>
                </a:r>
                <a:r>
                  <a:rPr lang="ja-JP" altLang="en-US" sz="2800" dirty="0" err="1">
                    <a:latin typeface="ＭＳ Ｐ明朝" panose="02020600040205080304" pitchFamily="18" charset="-128"/>
                    <a:ea typeface="ＭＳ Ｐ明朝" panose="02020600040205080304" pitchFamily="18" charset="-128"/>
                    <a:cs typeface="Times New Roman" panose="02020603050405020304" pitchFamily="18" charset="0"/>
                  </a:rPr>
                  <a:t>つの</a:t>
                </a:r>
                <a:r>
                  <a:rPr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素数を求めることは困難である。</a:t>
                </a:r>
                <a:endPar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endPar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r>
                        <a:rPr lang="en-US" altLang="ja-JP" sz="2800" i="1" dirty="0" smtClean="0">
                          <a:latin typeface="Cambria Math"/>
                          <a:ea typeface="ＭＳ Ｐ明朝" panose="02020600040205080304" pitchFamily="18" charset="-128"/>
                          <a:cs typeface="Times New Roman" panose="02020603050405020304" pitchFamily="18" charset="0"/>
                        </a:rPr>
                        <m:t>64507=</m:t>
                      </m:r>
                      <m:r>
                        <a:rPr lang="en-US" altLang="ja-JP" sz="2800" b="0" i="1" dirty="0" smtClean="0">
                          <a:latin typeface="Cambria Math"/>
                          <a:ea typeface="ＭＳ Ｐ明朝" panose="02020600040205080304" pitchFamily="18" charset="-128"/>
                          <a:cs typeface="Times New Roman" panose="02020603050405020304" pitchFamily="18" charset="0"/>
                        </a:rPr>
                        <m:t>(</m:t>
                      </m:r>
                      <m:r>
                        <a:rPr lang="ja-JP" altLang="en-US" sz="2800" i="1" dirty="0">
                          <a:latin typeface="Cambria Math"/>
                          <a:ea typeface="ＭＳ Ｐ明朝" panose="02020600040205080304" pitchFamily="18" charset="-128"/>
                          <a:cs typeface="Times New Roman" panose="02020603050405020304" pitchFamily="18" charset="0"/>
                        </a:rPr>
                        <m:t>素因数分解</m:t>
                      </m:r>
                      <m:r>
                        <a:rPr lang="en-US" altLang="ja-JP" sz="2800" b="0" i="1" dirty="0" smtClean="0">
                          <a:latin typeface="Cambria Math"/>
                          <a:ea typeface="ＭＳ Ｐ明朝" panose="02020600040205080304" pitchFamily="18" charset="-128"/>
                          <a:cs typeface="Times New Roman" panose="02020603050405020304" pitchFamily="18" charset="0"/>
                        </a:rPr>
                        <m:t>)</m:t>
                      </m:r>
                      <m:r>
                        <a:rPr lang="en-US" altLang="ja-JP" sz="2800" b="0" i="1" dirty="0" smtClean="0">
                          <a:latin typeface="Cambria Math"/>
                          <a:ea typeface="Cambria Math"/>
                          <a:cs typeface="Times New Roman" panose="02020603050405020304" pitchFamily="18" charset="0"/>
                        </a:rPr>
                        <m:t>=257×251</m:t>
                      </m:r>
                    </m:oMath>
                  </m:oMathPara>
                </a14:m>
                <a:endPar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endPar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endPar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r>
                  <a:rPr lang="ja-JP" altLang="en-US" sz="3000" dirty="0">
                    <a:latin typeface="ＭＳ Ｐ明朝" panose="02020600040205080304" pitchFamily="18" charset="-128"/>
                    <a:ea typeface="ＭＳ Ｐ明朝" panose="02020600040205080304" pitchFamily="18" charset="-128"/>
                    <a:cs typeface="Times New Roman" panose="02020603050405020304" pitchFamily="18" charset="0"/>
                  </a:rPr>
                  <a:t>このような</a:t>
                </a:r>
                <a:r>
                  <a:rPr lang="en-US" altLang="ja-JP" sz="3000" dirty="0">
                    <a:latin typeface="ＭＳ Ｐ明朝" panose="02020600040205080304" pitchFamily="18" charset="-128"/>
                    <a:ea typeface="ＭＳ Ｐ明朝" panose="02020600040205080304" pitchFamily="18" charset="-128"/>
                    <a:cs typeface="Times New Roman" panose="02020603050405020304" pitchFamily="18" charset="0"/>
                  </a:rPr>
                  <a:t>2</a:t>
                </a:r>
                <a:r>
                  <a:rPr lang="ja-JP" altLang="en-US" sz="3000" dirty="0" err="1">
                    <a:latin typeface="ＭＳ Ｐ明朝" panose="02020600040205080304" pitchFamily="18" charset="-128"/>
                    <a:ea typeface="ＭＳ Ｐ明朝" panose="02020600040205080304" pitchFamily="18" charset="-128"/>
                    <a:cs typeface="Times New Roman" panose="02020603050405020304" pitchFamily="18" charset="0"/>
                  </a:rPr>
                  <a:t>つの</a:t>
                </a:r>
                <a:r>
                  <a:rPr lang="ja-JP" altLang="en-US" sz="3000" dirty="0">
                    <a:latin typeface="ＭＳ Ｐ明朝" panose="02020600040205080304" pitchFamily="18" charset="-128"/>
                    <a:ea typeface="ＭＳ Ｐ明朝" panose="02020600040205080304" pitchFamily="18" charset="-128"/>
                    <a:cs typeface="Times New Roman" panose="02020603050405020304" pitchFamily="18" charset="0"/>
                  </a:rPr>
                  <a:t>素数の合成数を素因数分解する効率的なアルゴリズムは存在しないと予想されている。</a:t>
                </a:r>
                <a:endParaRPr lang="en-US" altLang="ja-JP" sz="3000" dirty="0">
                  <a:latin typeface="ＭＳ Ｐ明朝" panose="02020600040205080304" pitchFamily="18" charset="-128"/>
                  <a:ea typeface="ＭＳ Ｐ明朝" panose="02020600040205080304" pitchFamily="18" charset="-128"/>
                  <a:cs typeface="Times New Roman" panose="02020603050405020304" pitchFamily="18" charset="0"/>
                </a:endParaRPr>
              </a:p>
            </p:txBody>
          </p:sp>
        </mc:Choice>
        <mc:Fallback xmlns="">
          <p:sp>
            <p:nvSpPr>
              <p:cNvPr id="23" name="コンテンツ プレースホルダー 2"/>
              <p:cNvSpPr>
                <a:spLocks noGrp="1" noRot="1" noChangeAspect="1" noMove="1" noResize="1" noEditPoints="1" noAdjustHandles="1" noChangeArrowheads="1" noChangeShapeType="1" noTextEdit="1"/>
              </p:cNvSpPr>
              <p:nvPr>
                <p:ph idx="1"/>
              </p:nvPr>
            </p:nvSpPr>
            <p:spPr>
              <a:xfrm>
                <a:off x="389086" y="1556792"/>
                <a:ext cx="8229600" cy="5112568"/>
              </a:xfrm>
              <a:blipFill rotWithShape="1">
                <a:blip r:embed="rId2"/>
                <a:stretch>
                  <a:fillRect l="-1556" t="-1788" r="-444" b="-834"/>
                </a:stretch>
              </a:blipFill>
            </p:spPr>
            <p:txBody>
              <a:bodyPr/>
              <a:lstStyle/>
              <a:p>
                <a:r>
                  <a:rPr lang="ja-JP" altLang="en-US">
                    <a:noFill/>
                  </a:rPr>
                  <a:t> </a:t>
                </a:r>
              </a:p>
            </p:txBody>
          </p:sp>
        </mc:Fallback>
      </mc:AlternateContent>
      <p:grpSp>
        <p:nvGrpSpPr>
          <p:cNvPr id="6" name="グループ化 5"/>
          <p:cNvGrpSpPr/>
          <p:nvPr/>
        </p:nvGrpSpPr>
        <p:grpSpPr>
          <a:xfrm>
            <a:off x="7236296" y="3789040"/>
            <a:ext cx="1857691" cy="792088"/>
            <a:chOff x="7236296" y="3789040"/>
            <a:chExt cx="1857691" cy="792088"/>
          </a:xfrm>
        </p:grpSpPr>
        <p:sp>
          <p:nvSpPr>
            <p:cNvPr id="4" name="円形吹き出し 3"/>
            <p:cNvSpPr/>
            <p:nvPr/>
          </p:nvSpPr>
          <p:spPr>
            <a:xfrm>
              <a:off x="7236296" y="3789040"/>
              <a:ext cx="1799101" cy="792088"/>
            </a:xfrm>
            <a:prstGeom prst="wedgeEllipseCallout">
              <a:avLst>
                <a:gd name="adj1" fmla="val -56424"/>
                <a:gd name="adj2" fmla="val 18857"/>
              </a:avLst>
            </a:prstGeom>
            <a:solidFill>
              <a:schemeClr val="accent6">
                <a:lumMod val="20000"/>
                <a:lumOff val="80000"/>
                <a:alpha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7262791" y="4000418"/>
              <a:ext cx="1831196" cy="369332"/>
            </a:xfrm>
            <a:prstGeom prst="rect">
              <a:avLst/>
            </a:prstGeom>
            <a:noFill/>
          </p:spPr>
          <p:txBody>
            <a:bodyPr wrap="square" rtlCol="0">
              <a:spAutoFit/>
            </a:bodyPr>
            <a:lstStyle/>
            <a:p>
              <a:r>
                <a:rPr kumimoji="1" lang="ja-JP" altLang="en-US" dirty="0">
                  <a:latin typeface="ＭＳ Ｐ明朝" panose="02020600040205080304" pitchFamily="18" charset="-128"/>
                  <a:ea typeface="ＭＳ Ｐ明朝" panose="02020600040205080304" pitchFamily="18" charset="-128"/>
                </a:rPr>
                <a:t>この計算は困難</a:t>
              </a:r>
            </a:p>
          </p:txBody>
        </p:sp>
      </p:grpSp>
      <p:sp>
        <p:nvSpPr>
          <p:cNvPr id="12" name="円形吹き出し 11"/>
          <p:cNvSpPr/>
          <p:nvPr/>
        </p:nvSpPr>
        <p:spPr>
          <a:xfrm>
            <a:off x="6948264" y="2132856"/>
            <a:ext cx="1799101" cy="792088"/>
          </a:xfrm>
          <a:prstGeom prst="wedgeEllipseCallout">
            <a:avLst>
              <a:gd name="adj1" fmla="val -67929"/>
              <a:gd name="adj2" fmla="val -11355"/>
            </a:avLst>
          </a:prstGeom>
          <a:solidFill>
            <a:schemeClr val="accent6">
              <a:lumMod val="20000"/>
              <a:lumOff val="80000"/>
              <a:alpha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6983709" y="2345960"/>
            <a:ext cx="1831196" cy="369332"/>
          </a:xfrm>
          <a:prstGeom prst="rect">
            <a:avLst/>
          </a:prstGeom>
          <a:noFill/>
        </p:spPr>
        <p:txBody>
          <a:bodyPr wrap="square" rtlCol="0">
            <a:spAutoFit/>
          </a:bodyPr>
          <a:lstStyle/>
          <a:p>
            <a:r>
              <a:rPr kumimoji="1" lang="ja-JP" altLang="en-US" dirty="0">
                <a:latin typeface="ＭＳ Ｐ明朝" panose="02020600040205080304" pitchFamily="18" charset="-128"/>
                <a:ea typeface="ＭＳ Ｐ明朝" panose="02020600040205080304" pitchFamily="18" charset="-128"/>
              </a:rPr>
              <a:t>この計算は容易</a:t>
            </a:r>
          </a:p>
        </p:txBody>
      </p:sp>
    </p:spTree>
    <p:extLst>
      <p:ext uri="{BB962C8B-B14F-4D97-AF65-F5344CB8AC3E}">
        <p14:creationId xmlns:p14="http://schemas.microsoft.com/office/powerpoint/2010/main" val="1562930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sz="3600" dirty="0">
                <a:latin typeface="ＭＳ Ｐ明朝" panose="02020600040205080304" pitchFamily="18" charset="-128"/>
                <a:ea typeface="ＭＳ Ｐ明朝" panose="02020600040205080304" pitchFamily="18" charset="-128"/>
                <a:cs typeface="Times New Roman" panose="02020603050405020304" pitchFamily="18" charset="0"/>
              </a:rPr>
              <a:t>RSA</a:t>
            </a:r>
            <a:r>
              <a:rPr lang="ja-JP" altLang="en-US" sz="3600" dirty="0">
                <a:latin typeface="ＭＳ Ｐ明朝" panose="02020600040205080304" pitchFamily="18" charset="-128"/>
                <a:ea typeface="ＭＳ Ｐ明朝" panose="02020600040205080304" pitchFamily="18" charset="-128"/>
                <a:cs typeface="Times New Roman" panose="02020603050405020304" pitchFamily="18" charset="0"/>
              </a:rPr>
              <a:t>公開鍵暗号方式のアルゴリズム</a:t>
            </a:r>
            <a:r>
              <a:rPr lang="en-US" altLang="ja-JP" sz="3600" dirty="0">
                <a:latin typeface="ＭＳ Ｐ明朝" panose="02020600040205080304" pitchFamily="18" charset="-128"/>
                <a:ea typeface="ＭＳ Ｐ明朝" panose="02020600040205080304" pitchFamily="18" charset="-128"/>
                <a:cs typeface="Times New Roman" panose="02020603050405020304" pitchFamily="18" charset="0"/>
              </a:rPr>
              <a:t/>
            </a:r>
            <a:br>
              <a:rPr lang="en-US" altLang="ja-JP" sz="3600" dirty="0">
                <a:latin typeface="ＭＳ Ｐ明朝" panose="02020600040205080304" pitchFamily="18" charset="-128"/>
                <a:ea typeface="ＭＳ Ｐ明朝" panose="02020600040205080304" pitchFamily="18" charset="-128"/>
                <a:cs typeface="Times New Roman" panose="02020603050405020304" pitchFamily="18" charset="0"/>
              </a:rPr>
            </a:br>
            <a:endParaRPr kumimoji="1" lang="ja-JP" altLang="en-US" sz="3600" dirty="0">
              <a:latin typeface="ＭＳ Ｐ明朝" panose="02020600040205080304" pitchFamily="18" charset="-128"/>
              <a:ea typeface="ＭＳ Ｐ明朝" panose="02020600040205080304" pitchFamily="18" charset="-128"/>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3" name="コンテンツ プレースホルダー 2"/>
              <p:cNvSpPr>
                <a:spLocks noGrp="1"/>
              </p:cNvSpPr>
              <p:nvPr>
                <p:ph idx="1"/>
              </p:nvPr>
            </p:nvSpPr>
            <p:spPr>
              <a:xfrm>
                <a:off x="389086" y="1340768"/>
                <a:ext cx="8229600" cy="5328592"/>
              </a:xfrm>
            </p:spPr>
            <p:txBody>
              <a:bodyPr>
                <a:noAutofit/>
              </a:bodyPr>
              <a:lstStyle/>
              <a:p>
                <a:pPr marL="0" indent="0">
                  <a:buNone/>
                </a:pPr>
                <a:r>
                  <a:rPr lang="en-US" altLang="ja-JP" sz="2400" dirty="0">
                    <a:latin typeface="ＭＳ Ｐ明朝" panose="02020600040205080304" pitchFamily="18" charset="-128"/>
                    <a:ea typeface="ＭＳ Ｐ明朝" panose="02020600040205080304" pitchFamily="18" charset="-128"/>
                    <a:cs typeface="Times New Roman" panose="02020603050405020304" pitchFamily="18" charset="0"/>
                  </a:rPr>
                  <a:t>[1]RSA</a:t>
                </a:r>
                <a:r>
                  <a:rPr lang="ja-JP" altLang="en-US" sz="2400" dirty="0">
                    <a:latin typeface="ＭＳ Ｐ明朝" panose="02020600040205080304" pitchFamily="18" charset="-128"/>
                    <a:ea typeface="ＭＳ Ｐ明朝" panose="02020600040205080304" pitchFamily="18" charset="-128"/>
                    <a:cs typeface="Times New Roman" panose="02020603050405020304" pitchFamily="18" charset="0"/>
                  </a:rPr>
                  <a:t>暗号の公開鍵と秘密鍵の鍵生成アルゴリズム</a:t>
                </a:r>
                <a:endParaRPr lang="en-US" altLang="ja-JP" sz="24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endParaRPr lang="en-US" altLang="ja-JP" sz="24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r>
                  <a:rPr lang="ja-JP" altLang="en-US" sz="2000" dirty="0">
                    <a:latin typeface="ＭＳ Ｐ明朝" panose="02020600040205080304" pitchFamily="18" charset="-128"/>
                    <a:ea typeface="ＭＳ Ｐ明朝" panose="02020600040205080304" pitchFamily="18" charset="-128"/>
                    <a:cs typeface="Times New Roman" panose="02020603050405020304" pitchFamily="18" charset="0"/>
                  </a:rPr>
                  <a:t>① 二つの大きな素数</a:t>
                </a:r>
                <a14:m>
                  <m:oMath xmlns:m="http://schemas.openxmlformats.org/officeDocument/2006/math">
                    <m:r>
                      <a:rPr lang="en-US" altLang="ja-JP" sz="2000" i="1">
                        <a:latin typeface="Cambria Math"/>
                        <a:ea typeface="ＭＳ Ｐ明朝" panose="02020600040205080304" pitchFamily="18" charset="-128"/>
                        <a:cs typeface="Times New Roman" panose="02020603050405020304" pitchFamily="18" charset="0"/>
                      </a:rPr>
                      <m:t>𝑝</m:t>
                    </m:r>
                  </m:oMath>
                </a14:m>
                <a:r>
                  <a:rPr lang="ja-JP" altLang="en-US" sz="2000" dirty="0" err="1">
                    <a:latin typeface="ＭＳ Ｐ明朝" panose="02020600040205080304" pitchFamily="18" charset="-128"/>
                    <a:ea typeface="ＭＳ Ｐ明朝" panose="02020600040205080304" pitchFamily="18" charset="-128"/>
                    <a:cs typeface="Times New Roman" panose="02020603050405020304" pitchFamily="18" charset="0"/>
                  </a:rPr>
                  <a:t>、</a:t>
                </a:r>
                <a14:m>
                  <m:oMath xmlns:m="http://schemas.openxmlformats.org/officeDocument/2006/math">
                    <m:r>
                      <a:rPr lang="en-US" altLang="ja-JP" sz="2000" i="1">
                        <a:latin typeface="Cambria Math"/>
                        <a:ea typeface="ＭＳ Ｐ明朝" panose="02020600040205080304" pitchFamily="18" charset="-128"/>
                        <a:cs typeface="Times New Roman" panose="02020603050405020304" pitchFamily="18" charset="0"/>
                      </a:rPr>
                      <m:t>𝑞</m:t>
                    </m:r>
                  </m:oMath>
                </a14:m>
                <a:r>
                  <a:rPr lang="ja-JP" altLang="en-US" sz="2000" dirty="0">
                    <a:latin typeface="ＭＳ Ｐ明朝" panose="02020600040205080304" pitchFamily="18" charset="-128"/>
                    <a:ea typeface="ＭＳ Ｐ明朝" panose="02020600040205080304" pitchFamily="18" charset="-128"/>
                    <a:cs typeface="Times New Roman" panose="02020603050405020304" pitchFamily="18" charset="0"/>
                  </a:rPr>
                  <a:t>を生成し、</a:t>
                </a:r>
                <a14:m>
                  <m:oMath xmlns:m="http://schemas.openxmlformats.org/officeDocument/2006/math">
                    <m:r>
                      <a:rPr lang="en-US" altLang="ja-JP" sz="2000" b="0" i="1" smtClean="0">
                        <a:latin typeface="Cambria Math"/>
                        <a:ea typeface="ＭＳ Ｐ明朝" panose="02020600040205080304" pitchFamily="18" charset="-128"/>
                        <a:cs typeface="Times New Roman" panose="02020603050405020304" pitchFamily="18" charset="0"/>
                      </a:rPr>
                      <m:t>𝑁</m:t>
                    </m:r>
                    <m:r>
                      <a:rPr lang="en-US" altLang="ja-JP" sz="2000" b="0" i="1" smtClean="0">
                        <a:latin typeface="Cambria Math"/>
                        <a:ea typeface="ＭＳ Ｐ明朝" panose="02020600040205080304" pitchFamily="18" charset="-128"/>
                        <a:cs typeface="Times New Roman" panose="02020603050405020304" pitchFamily="18" charset="0"/>
                      </a:rPr>
                      <m:t>=</m:t>
                    </m:r>
                    <m:r>
                      <a:rPr lang="en-US" altLang="ja-JP" sz="2000" b="0" i="1" smtClean="0">
                        <a:latin typeface="Cambria Math"/>
                        <a:ea typeface="ＭＳ Ｐ明朝" panose="02020600040205080304" pitchFamily="18" charset="-128"/>
                        <a:cs typeface="Times New Roman" panose="02020603050405020304" pitchFamily="18" charset="0"/>
                      </a:rPr>
                      <m:t>𝑝𝑞</m:t>
                    </m:r>
                  </m:oMath>
                </a14:m>
                <a:r>
                  <a:rPr lang="ja-JP" altLang="en-US" sz="2000" dirty="0">
                    <a:latin typeface="ＭＳ Ｐ明朝" panose="02020600040205080304" pitchFamily="18" charset="-128"/>
                    <a:ea typeface="ＭＳ Ｐ明朝" panose="02020600040205080304" pitchFamily="18" charset="-128"/>
                    <a:cs typeface="Times New Roman" panose="02020603050405020304" pitchFamily="18" charset="0"/>
                  </a:rPr>
                  <a:t>を計算して</a:t>
                </a:r>
                <a14:m>
                  <m:oMath xmlns:m="http://schemas.openxmlformats.org/officeDocument/2006/math">
                    <m:r>
                      <a:rPr lang="en-US" altLang="ja-JP" sz="2000" i="1">
                        <a:latin typeface="Cambria Math"/>
                        <a:ea typeface="ＭＳ Ｐ明朝" panose="02020600040205080304" pitchFamily="18" charset="-128"/>
                        <a:cs typeface="Times New Roman" panose="02020603050405020304" pitchFamily="18" charset="0"/>
                      </a:rPr>
                      <m:t>𝑁</m:t>
                    </m:r>
                  </m:oMath>
                </a14:m>
                <a:r>
                  <a:rPr lang="ja-JP" altLang="en-US" sz="2000" dirty="0">
                    <a:latin typeface="ＭＳ Ｐ明朝" panose="02020600040205080304" pitchFamily="18" charset="-128"/>
                    <a:ea typeface="ＭＳ Ｐ明朝" panose="02020600040205080304" pitchFamily="18" charset="-128"/>
                    <a:cs typeface="Times New Roman" panose="02020603050405020304" pitchFamily="18" charset="0"/>
                  </a:rPr>
                  <a:t>を導出する。</a:t>
                </a:r>
                <a:endParaRPr lang="en-US" altLang="ja-JP" sz="20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endParaRPr lang="en-US" altLang="ja-JP" sz="20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r>
                  <a:rPr lang="ja-JP" altLang="en-US" sz="2000" dirty="0">
                    <a:latin typeface="ＭＳ Ｐ明朝" panose="02020600040205080304" pitchFamily="18" charset="-128"/>
                    <a:ea typeface="ＭＳ Ｐ明朝" panose="02020600040205080304" pitchFamily="18" charset="-128"/>
                    <a:cs typeface="Times New Roman" panose="02020603050405020304" pitchFamily="18" charset="0"/>
                  </a:rPr>
                  <a:t>② </a:t>
                </a:r>
                <a14:m>
                  <m:oMath xmlns:m="http://schemas.openxmlformats.org/officeDocument/2006/math">
                    <m:d>
                      <m:dPr>
                        <m:ctrlPr>
                          <a:rPr lang="en-US" altLang="ja-JP" sz="2000" b="0" i="1" smtClean="0">
                            <a:latin typeface="Cambria Math"/>
                            <a:ea typeface="ＭＳ Ｐ明朝" panose="02020600040205080304" pitchFamily="18" charset="-128"/>
                            <a:cs typeface="Times New Roman" panose="02020603050405020304" pitchFamily="18" charset="0"/>
                          </a:rPr>
                        </m:ctrlPr>
                      </m:dPr>
                      <m:e>
                        <m:r>
                          <a:rPr lang="en-US" altLang="ja-JP" sz="2000" b="0" i="1" smtClean="0">
                            <a:latin typeface="Cambria Math"/>
                            <a:ea typeface="ＭＳ Ｐ明朝" panose="02020600040205080304" pitchFamily="18" charset="-128"/>
                            <a:cs typeface="Times New Roman" panose="02020603050405020304" pitchFamily="18" charset="0"/>
                          </a:rPr>
                          <m:t>𝑝</m:t>
                        </m:r>
                        <m:r>
                          <a:rPr lang="en-US" altLang="ja-JP" sz="2000" b="0" i="1" smtClean="0">
                            <a:latin typeface="Cambria Math"/>
                            <a:ea typeface="ＭＳ Ｐ明朝" panose="02020600040205080304" pitchFamily="18" charset="-128"/>
                            <a:cs typeface="Times New Roman" panose="02020603050405020304" pitchFamily="18" charset="0"/>
                          </a:rPr>
                          <m:t>−1</m:t>
                        </m:r>
                      </m:e>
                    </m:d>
                    <m:d>
                      <m:dPr>
                        <m:ctrlPr>
                          <a:rPr lang="en-US" altLang="ja-JP" sz="2000" b="0" i="1" smtClean="0">
                            <a:latin typeface="Cambria Math"/>
                            <a:ea typeface="ＭＳ Ｐ明朝" panose="02020600040205080304" pitchFamily="18" charset="-128"/>
                            <a:cs typeface="Times New Roman" panose="02020603050405020304" pitchFamily="18" charset="0"/>
                          </a:rPr>
                        </m:ctrlPr>
                      </m:dPr>
                      <m:e>
                        <m:r>
                          <a:rPr lang="en-US" altLang="ja-JP" sz="2000" b="0" i="1" smtClean="0">
                            <a:latin typeface="Cambria Math"/>
                            <a:ea typeface="ＭＳ Ｐ明朝" panose="02020600040205080304" pitchFamily="18" charset="-128"/>
                            <a:cs typeface="Times New Roman" panose="02020603050405020304" pitchFamily="18" charset="0"/>
                          </a:rPr>
                          <m:t>𝑞</m:t>
                        </m:r>
                        <m:r>
                          <a:rPr lang="en-US" altLang="ja-JP" sz="2000" b="0" i="1" smtClean="0">
                            <a:latin typeface="Cambria Math"/>
                            <a:ea typeface="ＭＳ Ｐ明朝" panose="02020600040205080304" pitchFamily="18" charset="-128"/>
                            <a:cs typeface="Times New Roman" panose="02020603050405020304" pitchFamily="18" charset="0"/>
                          </a:rPr>
                          <m:t>−1</m:t>
                        </m:r>
                      </m:e>
                    </m:d>
                    <m:r>
                      <a:rPr lang="ja-JP" altLang="en-US" sz="2000" b="0" i="1" smtClean="0">
                        <a:latin typeface="Cambria Math"/>
                        <a:ea typeface="ＭＳ Ｐ明朝" panose="02020600040205080304" pitchFamily="18" charset="-128"/>
                        <a:cs typeface="Times New Roman" panose="02020603050405020304" pitchFamily="18" charset="0"/>
                      </a:rPr>
                      <m:t>と</m:t>
                    </m:r>
                    <m:r>
                      <a:rPr lang="en-US" altLang="ja-JP" sz="2000" b="0" i="1" smtClean="0">
                        <a:latin typeface="Cambria Math"/>
                        <a:ea typeface="ＭＳ Ｐ明朝" panose="02020600040205080304" pitchFamily="18" charset="-128"/>
                        <a:cs typeface="Times New Roman" panose="02020603050405020304" pitchFamily="18" charset="0"/>
                      </a:rPr>
                      <m:t>𝑒</m:t>
                    </m:r>
                    <m:r>
                      <a:rPr lang="ja-JP" altLang="en-US" sz="2000" b="0" i="1" smtClean="0">
                        <a:latin typeface="Cambria Math"/>
                        <a:ea typeface="ＭＳ Ｐ明朝" panose="02020600040205080304" pitchFamily="18" charset="-128"/>
                        <a:cs typeface="Times New Roman" panose="02020603050405020304" pitchFamily="18" charset="0"/>
                      </a:rPr>
                      <m:t>の</m:t>
                    </m:r>
                    <m:r>
                      <a:rPr lang="ja-JP" altLang="en-US" sz="2000" i="1">
                        <a:latin typeface="Cambria Math"/>
                        <a:ea typeface="ＭＳ Ｐ明朝" panose="02020600040205080304" pitchFamily="18" charset="-128"/>
                        <a:cs typeface="Times New Roman" panose="02020603050405020304" pitchFamily="18" charset="0"/>
                      </a:rPr>
                      <m:t>最大公約数</m:t>
                    </m:r>
                    <m:r>
                      <a:rPr lang="ja-JP" altLang="en-US" sz="2000" b="0" i="1" smtClean="0">
                        <a:latin typeface="Cambria Math"/>
                        <a:ea typeface="ＭＳ Ｐ明朝" panose="02020600040205080304" pitchFamily="18" charset="-128"/>
                        <a:cs typeface="Times New Roman" panose="02020603050405020304" pitchFamily="18" charset="0"/>
                      </a:rPr>
                      <m:t>が</m:t>
                    </m:r>
                    <m:r>
                      <a:rPr lang="en-US" altLang="ja-JP" sz="2000" b="0" i="1" smtClean="0">
                        <a:latin typeface="Cambria Math"/>
                        <a:ea typeface="ＭＳ Ｐ明朝" panose="02020600040205080304" pitchFamily="18" charset="-128"/>
                        <a:cs typeface="Times New Roman" panose="02020603050405020304" pitchFamily="18" charset="0"/>
                      </a:rPr>
                      <m:t>1</m:t>
                    </m:r>
                    <m:r>
                      <a:rPr lang="ja-JP" altLang="en-US" sz="2000" i="1">
                        <a:latin typeface="Cambria Math"/>
                        <a:ea typeface="ＭＳ Ｐ明朝" panose="02020600040205080304" pitchFamily="18" charset="-128"/>
                        <a:cs typeface="Times New Roman" panose="02020603050405020304" pitchFamily="18" charset="0"/>
                      </a:rPr>
                      <m:t>となる</m:t>
                    </m:r>
                    <m:r>
                      <a:rPr lang="en-US" altLang="ja-JP" sz="2000" b="0" i="1" smtClean="0">
                        <a:latin typeface="Cambria Math"/>
                        <a:ea typeface="ＭＳ Ｐ明朝" panose="02020600040205080304" pitchFamily="18" charset="-128"/>
                        <a:cs typeface="Times New Roman" panose="02020603050405020304" pitchFamily="18" charset="0"/>
                      </a:rPr>
                      <m:t>𝑒</m:t>
                    </m:r>
                    <m:r>
                      <a:rPr lang="ja-JP" altLang="en-US" sz="2000" b="0" i="1" smtClean="0">
                        <a:latin typeface="Cambria Math"/>
                        <a:ea typeface="ＭＳ Ｐ明朝" panose="02020600040205080304" pitchFamily="18" charset="-128"/>
                        <a:cs typeface="Times New Roman" panose="02020603050405020304" pitchFamily="18" charset="0"/>
                      </a:rPr>
                      <m:t>を</m:t>
                    </m:r>
                    <m:r>
                      <a:rPr lang="ja-JP" altLang="en-US" sz="2000" i="1">
                        <a:latin typeface="Cambria Math"/>
                        <a:ea typeface="ＭＳ Ｐ明朝" panose="02020600040205080304" pitchFamily="18" charset="-128"/>
                        <a:cs typeface="Times New Roman" panose="02020603050405020304" pitchFamily="18" charset="0"/>
                      </a:rPr>
                      <m:t>ランダム</m:t>
                    </m:r>
                    <m:r>
                      <a:rPr lang="ja-JP" altLang="en-US" sz="2000" b="0" i="1" smtClean="0">
                        <a:latin typeface="Cambria Math"/>
                        <a:ea typeface="ＭＳ Ｐ明朝" panose="02020600040205080304" pitchFamily="18" charset="-128"/>
                        <a:cs typeface="Times New Roman" panose="02020603050405020304" pitchFamily="18" charset="0"/>
                      </a:rPr>
                      <m:t>に</m:t>
                    </m:r>
                    <m:r>
                      <a:rPr lang="ja-JP" altLang="en-US" sz="2000" i="1">
                        <a:latin typeface="Cambria Math"/>
                        <a:ea typeface="ＭＳ Ｐ明朝" panose="02020600040205080304" pitchFamily="18" charset="-128"/>
                        <a:cs typeface="Times New Roman" panose="02020603050405020304" pitchFamily="18" charset="0"/>
                      </a:rPr>
                      <m:t>選ぶ</m:t>
                    </m:r>
                  </m:oMath>
                </a14:m>
                <a:r>
                  <a:rPr lang="ja-JP" altLang="en-US" sz="2000" dirty="0">
                    <a:latin typeface="ＭＳ Ｐ明朝" panose="02020600040205080304" pitchFamily="18" charset="-128"/>
                    <a:ea typeface="ＭＳ Ｐ明朝" panose="02020600040205080304" pitchFamily="18" charset="-128"/>
                    <a:cs typeface="Times New Roman" panose="02020603050405020304" pitchFamily="18" charset="0"/>
                  </a:rPr>
                  <a:t>。</a:t>
                </a:r>
                <a:endParaRPr lang="en-US" altLang="ja-JP" sz="20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endParaRPr lang="en-US" altLang="ja-JP" sz="20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r>
                  <a:rPr lang="ja-JP" altLang="en-US" sz="2000" dirty="0">
                    <a:latin typeface="ＭＳ Ｐ明朝" panose="02020600040205080304" pitchFamily="18" charset="-128"/>
                    <a:ea typeface="ＭＳ Ｐ明朝" panose="02020600040205080304" pitchFamily="18" charset="-128"/>
                    <a:cs typeface="Times New Roman" panose="02020603050405020304" pitchFamily="18" charset="0"/>
                  </a:rPr>
                  <a:t>③ 拡張ユークリッドの互除法を適用し、</a:t>
                </a:r>
                <a:endParaRPr lang="en-US" altLang="ja-JP" sz="20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r>
                  <a:rPr lang="ja-JP" altLang="en-US" sz="2000" b="0" dirty="0">
                    <a:ea typeface="ＭＳ Ｐ明朝" panose="02020600040205080304" pitchFamily="18" charset="-128"/>
                    <a:cs typeface="Times New Roman" panose="02020603050405020304" pitchFamily="18" charset="0"/>
                  </a:rPr>
                  <a:t>　　</a:t>
                </a:r>
                <a:r>
                  <a:rPr lang="ja-JP" altLang="en-US" sz="2000" b="0" i="1" dirty="0">
                    <a:ea typeface="ＭＳ Ｐ明朝" panose="02020600040205080304" pitchFamily="18" charset="-128"/>
                    <a:cs typeface="Times New Roman" panose="02020603050405020304" pitchFamily="18" charset="0"/>
                  </a:rPr>
                  <a:t> </a:t>
                </a:r>
                <a14:m>
                  <m:oMath xmlns:m="http://schemas.openxmlformats.org/officeDocument/2006/math">
                    <m:r>
                      <a:rPr lang="en-US" altLang="ja-JP" sz="2000" b="0" i="1" smtClean="0">
                        <a:latin typeface="Cambria Math"/>
                        <a:ea typeface="ＭＳ Ｐ明朝" panose="02020600040205080304" pitchFamily="18" charset="-128"/>
                        <a:cs typeface="Times New Roman" panose="02020603050405020304" pitchFamily="18" charset="0"/>
                      </a:rPr>
                      <m:t>𝑒𝑑</m:t>
                    </m:r>
                    <m:r>
                      <a:rPr lang="en-US" altLang="ja-JP" sz="2000" i="1">
                        <a:latin typeface="Cambria Math"/>
                        <a:ea typeface="ＭＳ Ｐ明朝" panose="02020600040205080304" pitchFamily="18" charset="-128"/>
                        <a:cs typeface="Times New Roman" panose="02020603050405020304" pitchFamily="18" charset="0"/>
                      </a:rPr>
                      <m:t>≡</m:t>
                    </m:r>
                    <m:r>
                      <a:rPr lang="en-US" altLang="ja-JP" sz="2000" b="0" i="1" smtClean="0">
                        <a:latin typeface="Cambria Math"/>
                        <a:ea typeface="ＭＳ Ｐ明朝" panose="02020600040205080304" pitchFamily="18" charset="-128"/>
                        <a:cs typeface="Times New Roman" panose="02020603050405020304" pitchFamily="18" charset="0"/>
                      </a:rPr>
                      <m:t>1(</m:t>
                    </m:r>
                    <m:r>
                      <m:rPr>
                        <m:sty m:val="p"/>
                      </m:rPr>
                      <a:rPr lang="en-US" altLang="ja-JP" sz="2000" b="0" i="0" smtClean="0">
                        <a:latin typeface="Cambria Math"/>
                        <a:ea typeface="ＭＳ Ｐ明朝" panose="02020600040205080304" pitchFamily="18" charset="-128"/>
                        <a:cs typeface="Times New Roman" panose="02020603050405020304" pitchFamily="18" charset="0"/>
                      </a:rPr>
                      <m:t>mod</m:t>
                    </m:r>
                    <m:r>
                      <a:rPr lang="en-US" altLang="ja-JP" sz="2000" b="0" i="1" smtClean="0">
                        <a:latin typeface="Cambria Math"/>
                        <a:ea typeface="ＭＳ Ｐ明朝" panose="02020600040205080304" pitchFamily="18" charset="-128"/>
                        <a:cs typeface="Times New Roman" panose="02020603050405020304" pitchFamily="18" charset="0"/>
                      </a:rPr>
                      <m:t>(</m:t>
                    </m:r>
                    <m:r>
                      <a:rPr lang="en-US" altLang="ja-JP" sz="2000" b="0" i="1" smtClean="0">
                        <a:latin typeface="Cambria Math"/>
                        <a:ea typeface="ＭＳ Ｐ明朝" panose="02020600040205080304" pitchFamily="18" charset="-128"/>
                        <a:cs typeface="Times New Roman" panose="02020603050405020304" pitchFamily="18" charset="0"/>
                      </a:rPr>
                      <m:t>𝑝</m:t>
                    </m:r>
                    <m:r>
                      <a:rPr lang="en-US" altLang="ja-JP" sz="2000" b="0" i="1" smtClean="0">
                        <a:latin typeface="Cambria Math"/>
                        <a:ea typeface="ＭＳ Ｐ明朝" panose="02020600040205080304" pitchFamily="18" charset="-128"/>
                        <a:cs typeface="Times New Roman" panose="02020603050405020304" pitchFamily="18" charset="0"/>
                      </a:rPr>
                      <m:t>−1)(</m:t>
                    </m:r>
                    <m:r>
                      <a:rPr lang="en-US" altLang="ja-JP" sz="2000" b="0" i="1" smtClean="0">
                        <a:latin typeface="Cambria Math"/>
                        <a:ea typeface="ＭＳ Ｐ明朝" panose="02020600040205080304" pitchFamily="18" charset="-128"/>
                        <a:cs typeface="Times New Roman" panose="02020603050405020304" pitchFamily="18" charset="0"/>
                      </a:rPr>
                      <m:t>𝑞</m:t>
                    </m:r>
                    <m:r>
                      <a:rPr lang="en-US" altLang="ja-JP" sz="2000" b="0" i="1" smtClean="0">
                        <a:latin typeface="Cambria Math"/>
                        <a:ea typeface="ＭＳ Ｐ明朝" panose="02020600040205080304" pitchFamily="18" charset="-128"/>
                        <a:cs typeface="Times New Roman" panose="02020603050405020304" pitchFamily="18" charset="0"/>
                      </a:rPr>
                      <m:t>−1))</m:t>
                    </m:r>
                  </m:oMath>
                </a14:m>
                <a:r>
                  <a:rPr lang="ja-JP" altLang="en-US" sz="2000" dirty="0">
                    <a:latin typeface="ＭＳ Ｐ明朝" panose="02020600040205080304" pitchFamily="18" charset="-128"/>
                    <a:ea typeface="ＭＳ Ｐ明朝" panose="02020600040205080304" pitchFamily="18" charset="-128"/>
                    <a:cs typeface="Times New Roman" panose="02020603050405020304" pitchFamily="18" charset="0"/>
                  </a:rPr>
                  <a:t>となる</a:t>
                </a:r>
                <a14:m>
                  <m:oMath xmlns:m="http://schemas.openxmlformats.org/officeDocument/2006/math">
                    <m:r>
                      <a:rPr lang="en-US" altLang="ja-JP" sz="2000" b="0" i="1" smtClean="0">
                        <a:latin typeface="Cambria Math"/>
                        <a:ea typeface="ＭＳ Ｐ明朝" panose="02020600040205080304" pitchFamily="18" charset="-128"/>
                        <a:cs typeface="Times New Roman" panose="02020603050405020304" pitchFamily="18" charset="0"/>
                      </a:rPr>
                      <m:t>𝑑</m:t>
                    </m:r>
                    <m:r>
                      <a:rPr lang="ja-JP" altLang="en-US" sz="2000" b="0" i="1" smtClean="0">
                        <a:latin typeface="Cambria Math"/>
                        <a:ea typeface="ＭＳ Ｐ明朝" panose="02020600040205080304" pitchFamily="18" charset="-128"/>
                        <a:cs typeface="Times New Roman" panose="02020603050405020304" pitchFamily="18" charset="0"/>
                      </a:rPr>
                      <m:t>を</m:t>
                    </m:r>
                    <m:r>
                      <a:rPr lang="ja-JP" altLang="en-US" sz="2000" i="1">
                        <a:latin typeface="Cambria Math"/>
                        <a:ea typeface="ＭＳ Ｐ明朝" panose="02020600040205080304" pitchFamily="18" charset="-128"/>
                        <a:cs typeface="Times New Roman" panose="02020603050405020304" pitchFamily="18" charset="0"/>
                      </a:rPr>
                      <m:t>求める</m:t>
                    </m:r>
                  </m:oMath>
                </a14:m>
                <a:r>
                  <a:rPr lang="ja-JP" altLang="en-US" sz="2000" dirty="0">
                    <a:latin typeface="ＭＳ Ｐ明朝" panose="02020600040205080304" pitchFamily="18" charset="-128"/>
                    <a:ea typeface="ＭＳ Ｐ明朝" panose="02020600040205080304" pitchFamily="18" charset="-128"/>
                    <a:cs typeface="Times New Roman" panose="02020603050405020304" pitchFamily="18" charset="0"/>
                  </a:rPr>
                  <a:t>。</a:t>
                </a:r>
                <a:endParaRPr lang="en-US" altLang="ja-JP" sz="20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endParaRPr lang="en-US" altLang="ja-JP" sz="1600" i="1"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r>
                  <a:rPr lang="ja-JP" altLang="en-US" sz="2000" dirty="0">
                    <a:latin typeface="ＭＳ Ｐ明朝" panose="02020600040205080304" pitchFamily="18" charset="-128"/>
                    <a:ea typeface="ＭＳ Ｐ明朝" panose="02020600040205080304" pitchFamily="18" charset="-128"/>
                    <a:cs typeface="Times New Roman" panose="02020603050405020304" pitchFamily="18" charset="0"/>
                  </a:rPr>
                  <a:t>ここで導出した</a:t>
                </a:r>
                <a:r>
                  <a:rPr lang="en-US" altLang="ja-JP" sz="2000" dirty="0">
                    <a:latin typeface="ＭＳ Ｐ明朝" panose="02020600040205080304" pitchFamily="18" charset="-128"/>
                    <a:ea typeface="ＭＳ Ｐ明朝" panose="02020600040205080304" pitchFamily="18" charset="-128"/>
                    <a:cs typeface="Times New Roman" panose="02020603050405020304" pitchFamily="18" charset="0"/>
                  </a:rPr>
                  <a:t>(</a:t>
                </a:r>
                <a14:m>
                  <m:oMath xmlns:m="http://schemas.openxmlformats.org/officeDocument/2006/math">
                    <m:r>
                      <a:rPr lang="en-US" altLang="ja-JP" sz="2000" b="0" i="1" smtClean="0">
                        <a:latin typeface="Cambria Math"/>
                        <a:ea typeface="ＭＳ Ｐ明朝" panose="02020600040205080304" pitchFamily="18" charset="-128"/>
                        <a:cs typeface="Times New Roman" panose="02020603050405020304" pitchFamily="18" charset="0"/>
                      </a:rPr>
                      <m:t>𝑁</m:t>
                    </m:r>
                    <m:r>
                      <a:rPr lang="en-US" altLang="ja-JP" sz="2000" b="0" i="1" smtClean="0">
                        <a:latin typeface="Cambria Math"/>
                        <a:ea typeface="ＭＳ Ｐ明朝" panose="02020600040205080304" pitchFamily="18" charset="-128"/>
                        <a:cs typeface="Times New Roman" panose="02020603050405020304" pitchFamily="18" charset="0"/>
                      </a:rPr>
                      <m:t>,</m:t>
                    </m:r>
                    <m:r>
                      <a:rPr lang="en-US" altLang="ja-JP" sz="2000" b="0" i="1" smtClean="0">
                        <a:latin typeface="Cambria Math"/>
                        <a:ea typeface="ＭＳ Ｐ明朝" panose="02020600040205080304" pitchFamily="18" charset="-128"/>
                        <a:cs typeface="Times New Roman" panose="02020603050405020304" pitchFamily="18" charset="0"/>
                      </a:rPr>
                      <m:t>𝑒</m:t>
                    </m:r>
                  </m:oMath>
                </a14:m>
                <a:r>
                  <a:rPr lang="en-US" altLang="ja-JP" sz="2000" dirty="0">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en-US" sz="2000" dirty="0">
                    <a:latin typeface="ＭＳ Ｐ明朝" panose="02020600040205080304" pitchFamily="18" charset="-128"/>
                    <a:ea typeface="ＭＳ Ｐ明朝" panose="02020600040205080304" pitchFamily="18" charset="-128"/>
                    <a:cs typeface="Times New Roman" panose="02020603050405020304" pitchFamily="18" charset="0"/>
                  </a:rPr>
                  <a:t>を公開鍵として公開し、</a:t>
                </a:r>
                <a14:m>
                  <m:oMath xmlns:m="http://schemas.openxmlformats.org/officeDocument/2006/math">
                    <m:r>
                      <a:rPr lang="en-US" altLang="ja-JP" sz="2000" b="0" i="1" smtClean="0">
                        <a:latin typeface="Cambria Math"/>
                        <a:ea typeface="ＭＳ Ｐ明朝" panose="02020600040205080304" pitchFamily="18" charset="-128"/>
                        <a:cs typeface="Times New Roman" panose="02020603050405020304" pitchFamily="18" charset="0"/>
                      </a:rPr>
                      <m:t>𝑑</m:t>
                    </m:r>
                  </m:oMath>
                </a14:m>
                <a:r>
                  <a:rPr lang="ja-JP" altLang="en-US" sz="2000" dirty="0">
                    <a:latin typeface="ＭＳ Ｐ明朝" panose="02020600040205080304" pitchFamily="18" charset="-128"/>
                    <a:ea typeface="ＭＳ Ｐ明朝" panose="02020600040205080304" pitchFamily="18" charset="-128"/>
                    <a:cs typeface="Times New Roman" panose="02020603050405020304" pitchFamily="18" charset="0"/>
                  </a:rPr>
                  <a:t>は秘密鍵として保持しておく。</a:t>
                </a:r>
                <a:endParaRPr lang="en-US" altLang="ja-JP" sz="20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endParaRPr lang="en-US" altLang="ja-JP" sz="20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endParaRPr lang="en-US" altLang="ja-JP" sz="10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r>
                  <a:rPr lang="ja-JP" altLang="en-US" sz="1800" dirty="0">
                    <a:latin typeface="ＭＳ Ｐ明朝" panose="02020600040205080304" pitchFamily="18" charset="-128"/>
                    <a:ea typeface="ＭＳ Ｐ明朝" panose="02020600040205080304" pitchFamily="18" charset="-128"/>
                    <a:cs typeface="Times New Roman" panose="02020603050405020304" pitchFamily="18" charset="0"/>
                  </a:rPr>
                  <a:t>＊拡張ユークリッドの互除法</a:t>
                </a:r>
                <a:endParaRPr lang="en-US" altLang="ja-JP" sz="18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r>
                  <a:rPr lang="ja-JP" altLang="en-US" sz="1800" dirty="0">
                    <a:latin typeface="ＭＳ Ｐ明朝" panose="02020600040205080304" pitchFamily="18" charset="-128"/>
                    <a:ea typeface="ＭＳ Ｐ明朝" panose="02020600040205080304" pitchFamily="18" charset="-128"/>
                    <a:cs typeface="Times New Roman" panose="02020603050405020304" pitchFamily="18" charset="0"/>
                  </a:rPr>
                  <a:t>　　</a:t>
                </a:r>
                <a14:m>
                  <m:oMath xmlns:m="http://schemas.openxmlformats.org/officeDocument/2006/math">
                    <m:sSub>
                      <m:sSubPr>
                        <m:ctrlPr>
                          <a:rPr lang="en-US" altLang="ja-JP" sz="1800" i="1" smtClean="0">
                            <a:latin typeface="Cambria Math"/>
                            <a:ea typeface="ＭＳ Ｐ明朝" panose="02020600040205080304" pitchFamily="18" charset="-128"/>
                            <a:cs typeface="Times New Roman" panose="02020603050405020304" pitchFamily="18" charset="0"/>
                          </a:rPr>
                        </m:ctrlPr>
                      </m:sSubPr>
                      <m:e>
                        <m:r>
                          <a:rPr lang="en-US" altLang="ja-JP" sz="1800" b="0" i="1" smtClean="0">
                            <a:latin typeface="Cambria Math"/>
                            <a:ea typeface="ＭＳ Ｐ明朝" panose="02020600040205080304" pitchFamily="18" charset="-128"/>
                            <a:cs typeface="Times New Roman" panose="02020603050405020304" pitchFamily="18" charset="0"/>
                          </a:rPr>
                          <m:t>𝑎</m:t>
                        </m:r>
                      </m:e>
                      <m:sub>
                        <m:r>
                          <a:rPr lang="en-US" altLang="ja-JP" sz="1800" b="0" i="1" smtClean="0">
                            <a:latin typeface="Cambria Math"/>
                            <a:ea typeface="ＭＳ Ｐ明朝" panose="02020600040205080304" pitchFamily="18" charset="-128"/>
                            <a:cs typeface="Times New Roman" panose="02020603050405020304" pitchFamily="18" charset="0"/>
                          </a:rPr>
                          <m:t>0</m:t>
                        </m:r>
                      </m:sub>
                    </m:sSub>
                    <m:r>
                      <a:rPr lang="en-US" altLang="ja-JP" sz="1800" b="0" i="1" smtClean="0">
                        <a:latin typeface="Cambria Math"/>
                        <a:ea typeface="ＭＳ Ｐ明朝" panose="02020600040205080304" pitchFamily="18" charset="-128"/>
                        <a:cs typeface="Times New Roman" panose="02020603050405020304" pitchFamily="18" charset="0"/>
                      </a:rPr>
                      <m:t>𝑥</m:t>
                    </m:r>
                    <m:r>
                      <a:rPr lang="en-US" altLang="ja-JP" sz="1800" b="0" i="1" smtClean="0">
                        <a:latin typeface="Cambria Math"/>
                        <a:ea typeface="ＭＳ Ｐ明朝" panose="02020600040205080304" pitchFamily="18" charset="-128"/>
                        <a:cs typeface="Times New Roman" panose="02020603050405020304" pitchFamily="18" charset="0"/>
                      </a:rPr>
                      <m:t>+</m:t>
                    </m:r>
                    <m:sSub>
                      <m:sSubPr>
                        <m:ctrlPr>
                          <a:rPr lang="en-US" altLang="ja-JP" sz="1800" b="0" i="1" smtClean="0">
                            <a:latin typeface="Cambria Math"/>
                            <a:ea typeface="ＭＳ Ｐ明朝" panose="02020600040205080304" pitchFamily="18" charset="-128"/>
                            <a:cs typeface="Times New Roman" panose="02020603050405020304" pitchFamily="18" charset="0"/>
                          </a:rPr>
                        </m:ctrlPr>
                      </m:sSubPr>
                      <m:e>
                        <m:r>
                          <a:rPr lang="en-US" altLang="ja-JP" sz="1800" b="0" i="1" smtClean="0">
                            <a:latin typeface="Cambria Math"/>
                            <a:ea typeface="ＭＳ Ｐ明朝" panose="02020600040205080304" pitchFamily="18" charset="-128"/>
                            <a:cs typeface="Times New Roman" panose="02020603050405020304" pitchFamily="18" charset="0"/>
                          </a:rPr>
                          <m:t>𝑎</m:t>
                        </m:r>
                      </m:e>
                      <m:sub>
                        <m:r>
                          <a:rPr lang="en-US" altLang="ja-JP" sz="1800" b="0" i="1" smtClean="0">
                            <a:latin typeface="Cambria Math"/>
                            <a:ea typeface="ＭＳ Ｐ明朝" panose="02020600040205080304" pitchFamily="18" charset="-128"/>
                            <a:cs typeface="Times New Roman" panose="02020603050405020304" pitchFamily="18" charset="0"/>
                          </a:rPr>
                          <m:t>1</m:t>
                        </m:r>
                      </m:sub>
                    </m:sSub>
                    <m:r>
                      <a:rPr lang="en-US" altLang="ja-JP" sz="1800" b="0" i="1" smtClean="0">
                        <a:latin typeface="Cambria Math"/>
                        <a:ea typeface="ＭＳ Ｐ明朝" panose="02020600040205080304" pitchFamily="18" charset="-128"/>
                        <a:cs typeface="Times New Roman" panose="02020603050405020304" pitchFamily="18" charset="0"/>
                      </a:rPr>
                      <m:t>𝑦</m:t>
                    </m:r>
                    <m:r>
                      <a:rPr lang="en-US" altLang="ja-JP" sz="1800" b="0" i="1" smtClean="0">
                        <a:latin typeface="Cambria Math"/>
                        <a:ea typeface="ＭＳ Ｐ明朝" panose="02020600040205080304" pitchFamily="18" charset="-128"/>
                        <a:cs typeface="Times New Roman" panose="02020603050405020304" pitchFamily="18" charset="0"/>
                      </a:rPr>
                      <m:t>=</m:t>
                    </m:r>
                    <m:r>
                      <a:rPr lang="ja-JP" altLang="en-US" sz="1800" b="0" i="1" smtClean="0">
                        <a:latin typeface="Cambria Math"/>
                        <a:ea typeface="ＭＳ Ｐ明朝" panose="02020600040205080304" pitchFamily="18" charset="-128"/>
                        <a:cs typeface="Times New Roman" panose="02020603050405020304" pitchFamily="18" charset="0"/>
                      </a:rPr>
                      <m:t>（</m:t>
                    </m:r>
                    <m:sSub>
                      <m:sSubPr>
                        <m:ctrlPr>
                          <a:rPr lang="en-US" altLang="ja-JP" sz="1800" b="0" i="1" smtClean="0">
                            <a:latin typeface="Cambria Math"/>
                            <a:ea typeface="ＭＳ Ｐ明朝" panose="02020600040205080304" pitchFamily="18" charset="-128"/>
                            <a:cs typeface="Times New Roman" panose="02020603050405020304" pitchFamily="18" charset="0"/>
                          </a:rPr>
                        </m:ctrlPr>
                      </m:sSubPr>
                      <m:e>
                        <m:r>
                          <a:rPr lang="en-US" altLang="ja-JP" sz="1800" b="0" i="1" smtClean="0">
                            <a:latin typeface="Cambria Math"/>
                            <a:ea typeface="ＭＳ Ｐ明朝" panose="02020600040205080304" pitchFamily="18" charset="-128"/>
                            <a:cs typeface="Times New Roman" panose="02020603050405020304" pitchFamily="18" charset="0"/>
                          </a:rPr>
                          <m:t>𝑎</m:t>
                        </m:r>
                      </m:e>
                      <m:sub>
                        <m:r>
                          <a:rPr lang="en-US" altLang="ja-JP" sz="1800" b="0" i="1" smtClean="0">
                            <a:latin typeface="Cambria Math"/>
                            <a:ea typeface="ＭＳ Ｐ明朝" panose="02020600040205080304" pitchFamily="18" charset="-128"/>
                            <a:cs typeface="Times New Roman" panose="02020603050405020304" pitchFamily="18" charset="0"/>
                          </a:rPr>
                          <m:t>0</m:t>
                        </m:r>
                      </m:sub>
                    </m:sSub>
                    <m:r>
                      <a:rPr lang="ja-JP" altLang="en-US" sz="1800" b="0" i="1" smtClean="0">
                        <a:latin typeface="Cambria Math"/>
                        <a:ea typeface="ＭＳ Ｐ明朝" panose="02020600040205080304" pitchFamily="18" charset="-128"/>
                        <a:cs typeface="Times New Roman" panose="02020603050405020304" pitchFamily="18" charset="0"/>
                      </a:rPr>
                      <m:t>、</m:t>
                    </m:r>
                    <m:sSub>
                      <m:sSubPr>
                        <m:ctrlPr>
                          <a:rPr lang="en-US" altLang="ja-JP" sz="1800" b="0" i="1" smtClean="0">
                            <a:latin typeface="Cambria Math"/>
                            <a:ea typeface="ＭＳ Ｐ明朝" panose="02020600040205080304" pitchFamily="18" charset="-128"/>
                            <a:cs typeface="Times New Roman" panose="02020603050405020304" pitchFamily="18" charset="0"/>
                          </a:rPr>
                        </m:ctrlPr>
                      </m:sSubPr>
                      <m:e>
                        <m:r>
                          <a:rPr lang="en-US" altLang="ja-JP" sz="1800" b="0" i="1" smtClean="0">
                            <a:latin typeface="Cambria Math"/>
                            <a:ea typeface="ＭＳ Ｐ明朝" panose="02020600040205080304" pitchFamily="18" charset="-128"/>
                            <a:cs typeface="Times New Roman" panose="02020603050405020304" pitchFamily="18" charset="0"/>
                          </a:rPr>
                          <m:t>𝑎</m:t>
                        </m:r>
                      </m:e>
                      <m:sub>
                        <m:r>
                          <a:rPr lang="en-US" altLang="ja-JP" sz="1800" b="0" i="1" smtClean="0">
                            <a:latin typeface="Cambria Math"/>
                            <a:ea typeface="ＭＳ Ｐ明朝" panose="02020600040205080304" pitchFamily="18" charset="-128"/>
                            <a:cs typeface="Times New Roman" panose="02020603050405020304" pitchFamily="18" charset="0"/>
                          </a:rPr>
                          <m:t>1</m:t>
                        </m:r>
                      </m:sub>
                    </m:sSub>
                    <m:r>
                      <a:rPr lang="ja-JP" altLang="en-US" sz="1800" b="0" i="1" smtClean="0">
                        <a:latin typeface="Cambria Math"/>
                        <a:ea typeface="ＭＳ Ｐ明朝" panose="02020600040205080304" pitchFamily="18" charset="-128"/>
                        <a:cs typeface="Times New Roman" panose="02020603050405020304" pitchFamily="18" charset="0"/>
                      </a:rPr>
                      <m:t>の</m:t>
                    </m:r>
                    <m:r>
                      <a:rPr lang="ja-JP" altLang="en-US" sz="1800" i="1">
                        <a:latin typeface="Cambria Math"/>
                        <a:ea typeface="ＭＳ Ｐ明朝" panose="02020600040205080304" pitchFamily="18" charset="-128"/>
                        <a:cs typeface="Times New Roman" panose="02020603050405020304" pitchFamily="18" charset="0"/>
                      </a:rPr>
                      <m:t>最大公約数</m:t>
                    </m:r>
                    <m:r>
                      <a:rPr lang="ja-JP" altLang="en-US" sz="1800" b="0" i="1" smtClean="0">
                        <a:latin typeface="Cambria Math"/>
                        <a:ea typeface="ＭＳ Ｐ明朝" panose="02020600040205080304" pitchFamily="18" charset="-128"/>
                        <a:cs typeface="Times New Roman" panose="02020603050405020304" pitchFamily="18" charset="0"/>
                      </a:rPr>
                      <m:t>）</m:t>
                    </m:r>
                  </m:oMath>
                </a14:m>
                <a:r>
                  <a:rPr lang="ja-JP" altLang="en-US" sz="1800" dirty="0">
                    <a:latin typeface="ＭＳ Ｐ明朝" panose="02020600040205080304" pitchFamily="18" charset="-128"/>
                    <a:ea typeface="ＭＳ Ｐ明朝" panose="02020600040205080304" pitchFamily="18" charset="-128"/>
                    <a:cs typeface="Times New Roman" panose="02020603050405020304" pitchFamily="18" charset="0"/>
                  </a:rPr>
                  <a:t>となる整数</a:t>
                </a:r>
                <a14:m>
                  <m:oMath xmlns:m="http://schemas.openxmlformats.org/officeDocument/2006/math">
                    <m:r>
                      <a:rPr lang="en-US" altLang="ja-JP" sz="1800" b="0" i="1" smtClean="0">
                        <a:latin typeface="Cambria Math"/>
                        <a:ea typeface="ＭＳ Ｐ明朝" panose="02020600040205080304" pitchFamily="18" charset="-128"/>
                        <a:cs typeface="Times New Roman" panose="02020603050405020304" pitchFamily="18" charset="0"/>
                      </a:rPr>
                      <m:t>𝑥</m:t>
                    </m:r>
                    <m:r>
                      <a:rPr lang="ja-JP" altLang="en-US" sz="1800" b="0" i="1" smtClean="0">
                        <a:latin typeface="Cambria Math"/>
                        <a:ea typeface="ＭＳ Ｐ明朝" panose="02020600040205080304" pitchFamily="18" charset="-128"/>
                        <a:cs typeface="Times New Roman" panose="02020603050405020304" pitchFamily="18" charset="0"/>
                      </a:rPr>
                      <m:t>、</m:t>
                    </m:r>
                    <m:r>
                      <a:rPr lang="en-US" altLang="ja-JP" sz="1800" b="0" i="1" smtClean="0">
                        <a:latin typeface="Cambria Math"/>
                        <a:ea typeface="ＭＳ Ｐ明朝" panose="02020600040205080304" pitchFamily="18" charset="-128"/>
                        <a:cs typeface="Times New Roman" panose="02020603050405020304" pitchFamily="18" charset="0"/>
                      </a:rPr>
                      <m:t>𝑦</m:t>
                    </m:r>
                  </m:oMath>
                </a14:m>
                <a:r>
                  <a:rPr lang="ja-JP" altLang="en-US" sz="1800" dirty="0">
                    <a:latin typeface="ＭＳ Ｐ明朝" panose="02020600040205080304" pitchFamily="18" charset="-128"/>
                    <a:ea typeface="ＭＳ Ｐ明朝" panose="02020600040205080304" pitchFamily="18" charset="-128"/>
                    <a:cs typeface="Times New Roman" panose="02020603050405020304" pitchFamily="18" charset="0"/>
                  </a:rPr>
                  <a:t>を求める多項式時間</a:t>
                </a:r>
                <a:endParaRPr lang="en-US" altLang="ja-JP" sz="18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r>
                  <a:rPr lang="ja-JP" altLang="en-US" sz="1800" dirty="0">
                    <a:latin typeface="ＭＳ Ｐ明朝" panose="02020600040205080304" pitchFamily="18" charset="-128"/>
                    <a:ea typeface="ＭＳ Ｐ明朝" panose="02020600040205080304" pitchFamily="18" charset="-128"/>
                    <a:cs typeface="Times New Roman" panose="02020603050405020304" pitchFamily="18" charset="0"/>
                  </a:rPr>
                  <a:t>　　アルゴリズム</a:t>
                </a:r>
                <a:endParaRPr lang="en-US" altLang="ja-JP" sz="1800" dirty="0">
                  <a:latin typeface="ＭＳ Ｐ明朝" panose="02020600040205080304" pitchFamily="18" charset="-128"/>
                  <a:ea typeface="ＭＳ Ｐ明朝" panose="02020600040205080304" pitchFamily="18" charset="-128"/>
                  <a:cs typeface="Times New Roman" panose="02020603050405020304" pitchFamily="18" charset="0"/>
                </a:endParaRPr>
              </a:p>
            </p:txBody>
          </p:sp>
        </mc:Choice>
        <mc:Fallback xmlns="">
          <p:sp>
            <p:nvSpPr>
              <p:cNvPr id="23" name="コンテンツ プレースホルダー 2"/>
              <p:cNvSpPr>
                <a:spLocks noGrp="1" noRot="1" noChangeAspect="1" noMove="1" noResize="1" noEditPoints="1" noAdjustHandles="1" noChangeArrowheads="1" noChangeShapeType="1" noTextEdit="1"/>
              </p:cNvSpPr>
              <p:nvPr>
                <p:ph idx="1"/>
              </p:nvPr>
            </p:nvSpPr>
            <p:spPr>
              <a:xfrm>
                <a:off x="389086" y="1340768"/>
                <a:ext cx="8229600" cy="5328592"/>
              </a:xfrm>
              <a:blipFill rotWithShape="1">
                <a:blip r:embed="rId2"/>
                <a:stretch>
                  <a:fillRect l="-1185" t="-915" b="-1030"/>
                </a:stretch>
              </a:blipFill>
            </p:spPr>
            <p:txBody>
              <a:bodyPr/>
              <a:lstStyle/>
              <a:p>
                <a:r>
                  <a:rPr lang="ja-JP" altLang="en-US">
                    <a:noFill/>
                  </a:rPr>
                  <a:t> </a:t>
                </a:r>
              </a:p>
            </p:txBody>
          </p:sp>
        </mc:Fallback>
      </mc:AlternateContent>
      <p:sp>
        <p:nvSpPr>
          <p:cNvPr id="4" name="正方形/長方形 3"/>
          <p:cNvSpPr/>
          <p:nvPr/>
        </p:nvSpPr>
        <p:spPr>
          <a:xfrm>
            <a:off x="348283" y="5589240"/>
            <a:ext cx="7392070" cy="1080120"/>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0971052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RSA</a:t>
            </a:r>
            <a:r>
              <a:rPr kumimoji="1" lang="ja-JP" altLang="en-US" dirty="0" smtClean="0"/>
              <a:t>暗号 </a:t>
            </a:r>
            <a:r>
              <a:rPr kumimoji="1" lang="en-US" altLang="ja-JP" dirty="0" smtClean="0"/>
              <a:t>(1)</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pPr marL="0" indent="0">
                  <a:buNone/>
                </a:pPr>
                <a:r>
                  <a:rPr lang="ja-JP" altLang="en-US" sz="2400" dirty="0" smtClean="0"/>
                  <a:t>　</a:t>
                </a:r>
                <a:r>
                  <a:rPr lang="ja-JP" altLang="en-US" sz="2800" u="sng" dirty="0" smtClean="0"/>
                  <a:t>鍵生成アルゴリズム</a:t>
                </a:r>
                <a:endParaRPr lang="en-US" altLang="ja-JP" sz="2800" u="sng" dirty="0" smtClean="0"/>
              </a:p>
              <a:p>
                <a:pPr marL="0" indent="0">
                  <a:buNone/>
                </a:pPr>
                <a:r>
                  <a:rPr lang="en-US" altLang="ja-JP" sz="2400" dirty="0" smtClean="0"/>
                  <a:t>(1)</a:t>
                </a:r>
                <a:r>
                  <a:rPr lang="ja-JP" altLang="en-US" sz="2400" dirty="0"/>
                  <a:t>　</a:t>
                </a:r>
                <a:r>
                  <a:rPr lang="ja-JP" altLang="en-US" sz="2400" dirty="0" smtClean="0"/>
                  <a:t>二つの素数 </a:t>
                </a:r>
                <a14:m>
                  <m:oMath xmlns:m="http://schemas.openxmlformats.org/officeDocument/2006/math">
                    <m:r>
                      <a:rPr lang="en-US" altLang="ja-JP" sz="2400" i="1">
                        <a:latin typeface="Cambria Math"/>
                      </a:rPr>
                      <m:t>𝑝</m:t>
                    </m:r>
                    <m:r>
                      <a:rPr lang="ja-JP" altLang="en-US" sz="2400" b="0" i="1" smtClean="0">
                        <a:latin typeface="Cambria Math"/>
                      </a:rPr>
                      <m:t>、</m:t>
                    </m:r>
                    <m:r>
                      <a:rPr lang="en-US" altLang="ja-JP" sz="2400" b="0" i="1" smtClean="0">
                        <a:latin typeface="Cambria Math"/>
                      </a:rPr>
                      <m:t>𝑞</m:t>
                    </m:r>
                  </m:oMath>
                </a14:m>
                <a:r>
                  <a:rPr lang="ja-JP" altLang="en-US" sz="2400" dirty="0"/>
                  <a:t>をランダムに</a:t>
                </a:r>
                <a:r>
                  <a:rPr lang="ja-JP" altLang="en-US" sz="2400" dirty="0" smtClean="0"/>
                  <a:t>選び、</a:t>
                </a:r>
                <a:r>
                  <a:rPr lang="en-US" altLang="ja-JP" sz="2400" i="1" dirty="0" smtClean="0"/>
                  <a:t>N=</a:t>
                </a:r>
                <a:r>
                  <a:rPr lang="en-US" altLang="ja-JP" sz="2400" i="1" dirty="0" err="1" smtClean="0"/>
                  <a:t>pq</a:t>
                </a:r>
                <a:r>
                  <a:rPr lang="ja-JP" altLang="en-US" sz="2400" dirty="0" smtClean="0"/>
                  <a:t>とする</a:t>
                </a:r>
                <a:endParaRPr lang="en-US" altLang="ja-JP" sz="2400" dirty="0"/>
              </a:p>
              <a:p>
                <a:pPr marL="0" indent="0">
                  <a:buNone/>
                </a:pPr>
                <a:r>
                  <a:rPr lang="en-US" altLang="ja-JP" sz="2400" dirty="0"/>
                  <a:t>(2)</a:t>
                </a:r>
                <a:r>
                  <a:rPr lang="ja-JP" altLang="en-US" sz="2400" dirty="0"/>
                  <a:t>　</a:t>
                </a:r>
                <a14:m>
                  <m:oMath xmlns:m="http://schemas.openxmlformats.org/officeDocument/2006/math">
                    <m:func>
                      <m:funcPr>
                        <m:ctrlPr>
                          <a:rPr lang="en-US" altLang="ja-JP" sz="2400" i="1">
                            <a:latin typeface="Cambria Math"/>
                          </a:rPr>
                        </m:ctrlPr>
                      </m:funcPr>
                      <m:fName>
                        <m:r>
                          <m:rPr>
                            <m:sty m:val="p"/>
                          </m:rPr>
                          <a:rPr lang="en-US" altLang="ja-JP" sz="2400">
                            <a:latin typeface="Cambria Math"/>
                          </a:rPr>
                          <m:t>gcd</m:t>
                        </m:r>
                      </m:fName>
                      <m:e>
                        <m:d>
                          <m:dPr>
                            <m:ctrlPr>
                              <a:rPr lang="en-US" altLang="ja-JP" sz="2400" i="1">
                                <a:latin typeface="Cambria Math"/>
                              </a:rPr>
                            </m:ctrlPr>
                          </m:dPr>
                          <m:e>
                            <m:r>
                              <a:rPr lang="en-US" altLang="ja-JP" sz="2400" i="1">
                                <a:latin typeface="Cambria Math"/>
                              </a:rPr>
                              <m:t>𝑒</m:t>
                            </m:r>
                            <m:r>
                              <a:rPr lang="en-US" altLang="ja-JP" sz="2400" i="1">
                                <a:latin typeface="Cambria Math"/>
                              </a:rPr>
                              <m:t>,</m:t>
                            </m:r>
                            <m:d>
                              <m:dPr>
                                <m:ctrlPr>
                                  <a:rPr lang="en-US" altLang="ja-JP" sz="2400" b="0" i="1" smtClean="0">
                                    <a:latin typeface="Cambria Math"/>
                                  </a:rPr>
                                </m:ctrlPr>
                              </m:dPr>
                              <m:e>
                                <m:r>
                                  <a:rPr lang="en-US" altLang="ja-JP" sz="2400" i="1">
                                    <a:latin typeface="Cambria Math"/>
                                  </a:rPr>
                                  <m:t>𝑝</m:t>
                                </m:r>
                                <m:r>
                                  <a:rPr lang="en-US" altLang="ja-JP" sz="2400" i="1">
                                    <a:latin typeface="Cambria Math"/>
                                  </a:rPr>
                                  <m:t>−1</m:t>
                                </m:r>
                              </m:e>
                            </m:d>
                            <m:r>
                              <a:rPr lang="en-US" altLang="ja-JP" sz="2400" b="0" i="1" smtClean="0">
                                <a:latin typeface="Cambria Math"/>
                              </a:rPr>
                              <m:t>(</m:t>
                            </m:r>
                            <m:r>
                              <a:rPr lang="en-US" altLang="ja-JP" sz="2400" b="0" i="1" smtClean="0">
                                <a:latin typeface="Cambria Math"/>
                              </a:rPr>
                              <m:t>𝑞</m:t>
                            </m:r>
                            <m:r>
                              <a:rPr lang="en-US" altLang="ja-JP" sz="2400" b="0" i="1" smtClean="0">
                                <a:latin typeface="Cambria Math"/>
                              </a:rPr>
                              <m:t>−1)</m:t>
                            </m:r>
                          </m:e>
                        </m:d>
                      </m:e>
                    </m:func>
                    <m:r>
                      <a:rPr lang="en-US" altLang="ja-JP" sz="2400" i="1">
                        <a:latin typeface="Cambria Math"/>
                      </a:rPr>
                      <m:t>=1</m:t>
                    </m:r>
                  </m:oMath>
                </a14:m>
                <a:r>
                  <a:rPr lang="ja-JP" altLang="en-US" sz="2400" dirty="0"/>
                  <a:t>となる</a:t>
                </a:r>
                <a14:m>
                  <m:oMath xmlns:m="http://schemas.openxmlformats.org/officeDocument/2006/math">
                    <m:r>
                      <a:rPr lang="en-US" altLang="ja-JP" sz="2400" i="1" dirty="0">
                        <a:latin typeface="Cambria Math"/>
                      </a:rPr>
                      <m:t>𝑒</m:t>
                    </m:r>
                  </m:oMath>
                </a14:m>
                <a:r>
                  <a:rPr lang="ja-JP" altLang="en-US" sz="2400" dirty="0"/>
                  <a:t>をランダムに選ぶ。</a:t>
                </a:r>
                <a:endParaRPr lang="en-US" altLang="ja-JP" sz="2400" dirty="0"/>
              </a:p>
              <a:p>
                <a:pPr marL="0" indent="0">
                  <a:buNone/>
                </a:pPr>
                <a:r>
                  <a:rPr lang="en-US" altLang="ja-JP" sz="2400" dirty="0"/>
                  <a:t>(3)</a:t>
                </a:r>
                <a14:m>
                  <m:oMath xmlns:m="http://schemas.openxmlformats.org/officeDocument/2006/math">
                    <m:r>
                      <a:rPr lang="ja-JP" altLang="en-US" sz="2400" i="1">
                        <a:latin typeface="Cambria Math"/>
                      </a:rPr>
                      <m:t>　</m:t>
                    </m:r>
                    <m:r>
                      <a:rPr lang="en-US" altLang="ja-JP" sz="2400" i="1">
                        <a:latin typeface="Cambria Math"/>
                      </a:rPr>
                      <m:t>𝑒𝑑</m:t>
                    </m:r>
                    <m:r>
                      <a:rPr lang="en-US" altLang="ja-JP" sz="2400" i="1">
                        <a:latin typeface="Cambria Math"/>
                      </a:rPr>
                      <m:t>=1</m:t>
                    </m:r>
                    <m:r>
                      <m:rPr>
                        <m:sty m:val="p"/>
                      </m:rPr>
                      <a:rPr lang="en-US" altLang="ja-JP" sz="2400">
                        <a:latin typeface="Cambria Math"/>
                      </a:rPr>
                      <m:t>mod</m:t>
                    </m:r>
                    <m:r>
                      <a:rPr lang="en-US" altLang="ja-JP" sz="2400" i="1">
                        <a:latin typeface="Cambria Math"/>
                      </a:rPr>
                      <m:t>(</m:t>
                    </m:r>
                    <m:r>
                      <a:rPr lang="en-US" altLang="ja-JP" sz="2400" i="1">
                        <a:latin typeface="Cambria Math"/>
                      </a:rPr>
                      <m:t>𝑝</m:t>
                    </m:r>
                    <m:r>
                      <a:rPr lang="en-US" altLang="ja-JP" sz="2400" i="1">
                        <a:latin typeface="Cambria Math"/>
                      </a:rPr>
                      <m:t>−1)(</m:t>
                    </m:r>
                    <m:r>
                      <a:rPr lang="en-US" altLang="ja-JP" sz="2400" b="0" i="1" smtClean="0">
                        <a:latin typeface="Cambria Math"/>
                      </a:rPr>
                      <m:t>𝑞</m:t>
                    </m:r>
                    <m:r>
                      <a:rPr lang="en-US" altLang="ja-JP" sz="2400" b="0" i="1" smtClean="0">
                        <a:latin typeface="Cambria Math"/>
                      </a:rPr>
                      <m:t>−1)</m:t>
                    </m:r>
                  </m:oMath>
                </a14:m>
                <a:r>
                  <a:rPr lang="ja-JP" altLang="en-US" sz="2400" dirty="0"/>
                  <a:t>を満たす</a:t>
                </a:r>
                <a14:m>
                  <m:oMath xmlns:m="http://schemas.openxmlformats.org/officeDocument/2006/math">
                    <m:r>
                      <a:rPr lang="en-US" altLang="ja-JP" sz="2400">
                        <a:latin typeface="Cambria Math"/>
                      </a:rPr>
                      <m:t> </m:t>
                    </m:r>
                    <m:r>
                      <a:rPr lang="en-US" altLang="ja-JP" sz="2400" i="1">
                        <a:latin typeface="Cambria Math"/>
                      </a:rPr>
                      <m:t>𝑑</m:t>
                    </m:r>
                    <m:r>
                      <a:rPr lang="en-US" altLang="ja-JP" sz="2400" i="1">
                        <a:latin typeface="Cambria Math"/>
                      </a:rPr>
                      <m:t> </m:t>
                    </m:r>
                    <m:d>
                      <m:dPr>
                        <m:ctrlPr>
                          <a:rPr lang="en-US" altLang="ja-JP" sz="2400" i="1">
                            <a:latin typeface="Cambria Math"/>
                          </a:rPr>
                        </m:ctrlPr>
                      </m:dPr>
                      <m:e>
                        <m:r>
                          <a:rPr lang="en-US" altLang="ja-JP" sz="2400" i="1">
                            <a:latin typeface="Cambria Math"/>
                          </a:rPr>
                          <m:t>&gt;0</m:t>
                        </m:r>
                      </m:e>
                    </m:d>
                  </m:oMath>
                </a14:m>
                <a:r>
                  <a:rPr lang="ja-JP" altLang="en-US" sz="2400" dirty="0"/>
                  <a:t>を求める。</a:t>
                </a:r>
                <a:endParaRPr lang="en-US" altLang="ja-JP" sz="2400" dirty="0"/>
              </a:p>
              <a:p>
                <a:pPr marL="0" indent="0">
                  <a:buNone/>
                </a:pPr>
                <a:r>
                  <a:rPr lang="en-US" altLang="ja-JP" sz="2400" dirty="0"/>
                  <a:t>(4)</a:t>
                </a:r>
                <a:r>
                  <a:rPr lang="ja-JP" altLang="en-US" sz="2400" dirty="0"/>
                  <a:t>　</a:t>
                </a:r>
                <a:r>
                  <a:rPr lang="ja-JP" altLang="en-US" sz="2400" dirty="0" smtClean="0"/>
                  <a:t>公開鍵を</a:t>
                </a:r>
                <a:r>
                  <a:rPr lang="en-US" altLang="ja-JP" sz="2400" dirty="0" smtClean="0"/>
                  <a:t>(</a:t>
                </a:r>
                <a:r>
                  <a:rPr lang="en-US" altLang="ja-JP" sz="2400" i="1" dirty="0" err="1" smtClean="0"/>
                  <a:t>N,e</a:t>
                </a:r>
                <a:r>
                  <a:rPr lang="en-US" altLang="ja-JP" sz="2400" dirty="0" smtClean="0"/>
                  <a:t>)</a:t>
                </a:r>
                <a:r>
                  <a:rPr lang="en-US" altLang="ja-JP" sz="2400" i="1" dirty="0" smtClean="0"/>
                  <a:t>, d</a:t>
                </a:r>
                <a:r>
                  <a:rPr lang="ja-JP" altLang="en-US" sz="2400" dirty="0" smtClean="0"/>
                  <a:t>を</a:t>
                </a:r>
                <a:r>
                  <a:rPr lang="ja-JP" altLang="en-US" sz="2400" dirty="0"/>
                  <a:t>秘密鍵とする。</a:t>
                </a:r>
                <a:endParaRPr lang="en-US" altLang="ja-JP" sz="2400" dirty="0"/>
              </a:p>
              <a:p>
                <a:pPr marL="0" indent="0">
                  <a:buNone/>
                </a:pPr>
                <a:endParaRPr lang="en-US" altLang="ja-JP" sz="2400" dirty="0" smtClean="0"/>
              </a:p>
              <a:p>
                <a:pPr marL="0" indent="0">
                  <a:buNone/>
                </a:pPr>
                <a:r>
                  <a:rPr lang="en-US" altLang="ja-JP" sz="2400" dirty="0" smtClean="0"/>
                  <a:t>(2)</a:t>
                </a:r>
                <a:r>
                  <a:rPr lang="ja-JP" altLang="en-US" sz="2400" dirty="0" smtClean="0"/>
                  <a:t>の</a:t>
                </a:r>
                <a:r>
                  <a:rPr lang="en-US" altLang="ja-JP" sz="2400" dirty="0" err="1" smtClean="0"/>
                  <a:t>gcd</a:t>
                </a:r>
                <a:r>
                  <a:rPr lang="ja-JP" altLang="en-US" sz="2400" dirty="0" smtClean="0"/>
                  <a:t>とは、ユークリッドの互換方といい、二つの正整数の最大公約数を求めるアルゴリズムである</a:t>
                </a:r>
                <a:endParaRPr kumimoji="1" lang="ja-JP" altLang="en-US" sz="2000"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1">
                <a:blip r:embed="rId2"/>
                <a:stretch>
                  <a:fillRect l="-1333" t="-1348"/>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3A84F1C8-F49D-4A73-9D9C-0AADF10E836E}" type="slidenum">
              <a:rPr lang="en-US" altLang="ja-JP" smtClean="0"/>
              <a:pPr/>
              <a:t>13</a:t>
            </a:fld>
            <a:endParaRPr lang="en-US" altLang="ja-JP"/>
          </a:p>
        </p:txBody>
      </p:sp>
    </p:spTree>
    <p:extLst>
      <p:ext uri="{BB962C8B-B14F-4D97-AF65-F5344CB8AC3E}">
        <p14:creationId xmlns:p14="http://schemas.microsoft.com/office/powerpoint/2010/main" val="35681903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RSA</a:t>
            </a:r>
            <a:r>
              <a:rPr lang="ja-JP" altLang="en-US" dirty="0" smtClean="0"/>
              <a:t>暗号 </a:t>
            </a:r>
            <a:r>
              <a:rPr lang="en-US" altLang="ja-JP" dirty="0" smtClean="0"/>
              <a:t>(2)</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pPr marL="0" indent="0">
                  <a:buNone/>
                </a:pPr>
                <a:r>
                  <a:rPr lang="ja-JP" altLang="en-US" sz="2800" dirty="0" smtClean="0">
                    <a:latin typeface="+mn-ea"/>
                  </a:rPr>
                  <a:t>　</a:t>
                </a:r>
                <a:endParaRPr lang="en-US" altLang="ja-JP" sz="2800" dirty="0" smtClean="0">
                  <a:latin typeface="+mn-ea"/>
                </a:endParaRPr>
              </a:p>
              <a:p>
                <a:pPr marL="0" indent="0">
                  <a:buNone/>
                </a:pPr>
                <a:r>
                  <a:rPr lang="en-US" altLang="ja-JP" sz="2800" dirty="0">
                    <a:latin typeface="+mn-ea"/>
                  </a:rPr>
                  <a:t> </a:t>
                </a:r>
                <a:r>
                  <a:rPr lang="en-US" altLang="ja-JP" sz="2800" dirty="0" smtClean="0">
                    <a:latin typeface="+mn-ea"/>
                  </a:rPr>
                  <a:t> </a:t>
                </a:r>
                <a:r>
                  <a:rPr lang="ja-JP" altLang="en-US" sz="2800" u="sng" dirty="0" smtClean="0"/>
                  <a:t>暗号化アルゴリズム</a:t>
                </a:r>
                <a:endParaRPr lang="en-US" altLang="ja-JP" sz="2800" u="sng" dirty="0"/>
              </a:p>
              <a:p>
                <a:pPr marL="0" indent="0">
                  <a:buNone/>
                </a:pPr>
                <a:r>
                  <a:rPr lang="ja-JP" altLang="en-US" sz="2400" dirty="0"/>
                  <a:t>平</a:t>
                </a:r>
                <a:r>
                  <a:rPr lang="ja-JP" altLang="en-US" sz="2400" dirty="0" smtClean="0"/>
                  <a:t>文の集合を</a:t>
                </a:r>
                <a14:m>
                  <m:oMath xmlns:m="http://schemas.openxmlformats.org/officeDocument/2006/math">
                    <m:sSub>
                      <m:sSubPr>
                        <m:ctrlPr>
                          <a:rPr lang="en-US" altLang="ja-JP" sz="2400" i="1" smtClean="0">
                            <a:latin typeface="Cambria Math"/>
                          </a:rPr>
                        </m:ctrlPr>
                      </m:sSubPr>
                      <m:e>
                        <m:r>
                          <a:rPr lang="en-US" altLang="ja-JP" sz="2400" b="0" i="1" smtClean="0">
                            <a:latin typeface="Cambria Math"/>
                          </a:rPr>
                          <m:t>𝑍</m:t>
                        </m:r>
                      </m:e>
                      <m:sub>
                        <m:r>
                          <a:rPr lang="en-US" altLang="ja-JP" sz="2400" b="0" i="1" smtClean="0">
                            <a:latin typeface="Cambria Math"/>
                          </a:rPr>
                          <m:t>𝑁</m:t>
                        </m:r>
                      </m:sub>
                    </m:sSub>
                  </m:oMath>
                </a14:m>
                <a:r>
                  <a:rPr lang="ja-JP" altLang="en-US" sz="2400" i="1" dirty="0" smtClean="0"/>
                  <a:t>とする。公開鍵</a:t>
                </a:r>
                <a:r>
                  <a:rPr lang="en-US" altLang="ja-JP" sz="2400" dirty="0" smtClean="0"/>
                  <a:t>(</a:t>
                </a:r>
                <a:r>
                  <a:rPr lang="en-US" altLang="ja-JP" sz="2400" i="1" dirty="0" err="1" smtClean="0"/>
                  <a:t>N</a:t>
                </a:r>
                <a:r>
                  <a:rPr lang="en-US" altLang="ja-JP" sz="2400" dirty="0" err="1" smtClean="0"/>
                  <a:t>,</a:t>
                </a:r>
                <a:r>
                  <a:rPr lang="en-US" altLang="ja-JP" sz="2400" i="1" dirty="0" err="1" smtClean="0"/>
                  <a:t>e</a:t>
                </a:r>
                <a:r>
                  <a:rPr lang="en-US" altLang="ja-JP" sz="2400" dirty="0" smtClean="0"/>
                  <a:t>),</a:t>
                </a:r>
                <a:r>
                  <a:rPr lang="ja-JP" altLang="en-US" sz="2400" dirty="0" smtClean="0"/>
                  <a:t>および平分</a:t>
                </a:r>
                <a:r>
                  <a:rPr lang="en-US" altLang="ja-JP" sz="2400" i="1" dirty="0" smtClean="0"/>
                  <a:t>m</a:t>
                </a:r>
                <a14:m>
                  <m:oMath xmlns:m="http://schemas.openxmlformats.org/officeDocument/2006/math">
                    <m:r>
                      <m:rPr>
                        <m:sty m:val="p"/>
                      </m:rPr>
                      <a:rPr lang="ja-JP" altLang="en-US" sz="2400" i="0" smtClean="0">
                        <a:latin typeface="Cambria Math"/>
                      </a:rPr>
                      <m:t>ϵ</m:t>
                    </m:r>
                    <m:sSub>
                      <m:sSubPr>
                        <m:ctrlPr>
                          <a:rPr lang="en-US" altLang="ja-JP" sz="2400" i="1" smtClean="0">
                            <a:latin typeface="Cambria Math"/>
                          </a:rPr>
                        </m:ctrlPr>
                      </m:sSubPr>
                      <m:e>
                        <m:r>
                          <a:rPr lang="en-US" altLang="ja-JP" sz="2400" b="0" i="1" smtClean="0">
                            <a:latin typeface="Cambria Math"/>
                          </a:rPr>
                          <m:t>𝑍</m:t>
                        </m:r>
                      </m:e>
                      <m:sub>
                        <m:r>
                          <a:rPr lang="en-US" altLang="ja-JP" sz="2400" b="0" i="1" smtClean="0">
                            <a:latin typeface="Cambria Math"/>
                          </a:rPr>
                          <m:t>𝑁</m:t>
                        </m:r>
                      </m:sub>
                    </m:sSub>
                  </m:oMath>
                </a14:m>
                <a:r>
                  <a:rPr lang="ja-JP" altLang="en-US" sz="2400" dirty="0" smtClean="0"/>
                  <a:t>に</a:t>
                </a:r>
                <a:r>
                  <a:rPr lang="ja-JP" altLang="en-US" sz="2400" dirty="0"/>
                  <a:t>対し，暗号文 </a:t>
                </a:r>
                <a:r>
                  <a:rPr lang="en-US" altLang="ja-JP" sz="2400" i="1" dirty="0"/>
                  <a:t>c </a:t>
                </a:r>
                <a:r>
                  <a:rPr lang="ja-JP" altLang="en-US" sz="2400" dirty="0" smtClean="0"/>
                  <a:t>を </a:t>
                </a:r>
                <a:endParaRPr lang="en-US" altLang="ja-JP" sz="2400" dirty="0" smtClean="0"/>
              </a:p>
              <a:p>
                <a:pPr marL="0" indent="0">
                  <a:buNone/>
                </a:pPr>
                <a14:m>
                  <m:oMathPara xmlns:m="http://schemas.openxmlformats.org/officeDocument/2006/math">
                    <m:oMathParaPr>
                      <m:jc m:val="centerGroup"/>
                    </m:oMathParaPr>
                    <m:oMath xmlns:m="http://schemas.openxmlformats.org/officeDocument/2006/math">
                      <m:r>
                        <a:rPr lang="en-US" altLang="ja-JP" sz="2400" i="1" u="sng">
                          <a:uFill>
                            <a:solidFill>
                              <a:srgbClr val="FF0000"/>
                            </a:solidFill>
                          </a:uFill>
                          <a:latin typeface="Cambria Math"/>
                        </a:rPr>
                        <m:t>𝑐</m:t>
                      </m:r>
                      <m:r>
                        <a:rPr lang="en-US" altLang="ja-JP" sz="2400" i="1" u="sng">
                          <a:uFill>
                            <a:solidFill>
                              <a:srgbClr val="FF0000"/>
                            </a:solidFill>
                          </a:uFill>
                          <a:latin typeface="Cambria Math"/>
                        </a:rPr>
                        <m:t>=</m:t>
                      </m:r>
                      <m:sSup>
                        <m:sSupPr>
                          <m:ctrlPr>
                            <a:rPr lang="en-US" altLang="ja-JP" sz="2400" i="1" u="sng">
                              <a:uFill>
                                <a:solidFill>
                                  <a:srgbClr val="FF0000"/>
                                </a:solidFill>
                              </a:uFill>
                              <a:latin typeface="Cambria Math"/>
                            </a:rPr>
                          </m:ctrlPr>
                        </m:sSupPr>
                        <m:e>
                          <m:r>
                            <a:rPr lang="en-US" altLang="ja-JP" sz="2400" i="1" u="sng">
                              <a:uFill>
                                <a:solidFill>
                                  <a:srgbClr val="FF0000"/>
                                </a:solidFill>
                              </a:uFill>
                              <a:latin typeface="Cambria Math"/>
                            </a:rPr>
                            <m:t>𝑚</m:t>
                          </m:r>
                        </m:e>
                        <m:sup>
                          <m:r>
                            <a:rPr lang="en-US" altLang="ja-JP" sz="2400" i="1" u="sng">
                              <a:uFill>
                                <a:solidFill>
                                  <a:srgbClr val="FF0000"/>
                                </a:solidFill>
                              </a:uFill>
                              <a:latin typeface="Cambria Math"/>
                            </a:rPr>
                            <m:t>𝑒</m:t>
                          </m:r>
                        </m:sup>
                      </m:sSup>
                      <m:r>
                        <m:rPr>
                          <m:sty m:val="p"/>
                        </m:rPr>
                        <a:rPr lang="en-US" altLang="ja-JP" sz="2400" u="sng">
                          <a:uFill>
                            <a:solidFill>
                              <a:srgbClr val="FF0000"/>
                            </a:solidFill>
                          </a:uFill>
                          <a:latin typeface="Cambria Math"/>
                        </a:rPr>
                        <m:t>mod</m:t>
                      </m:r>
                      <m:r>
                        <a:rPr lang="en-US" altLang="ja-JP" sz="2400" b="0" i="1" u="sng" smtClean="0">
                          <a:uFill>
                            <a:solidFill>
                              <a:srgbClr val="FF0000"/>
                            </a:solidFill>
                          </a:uFill>
                          <a:latin typeface="Cambria Math"/>
                        </a:rPr>
                        <m:t>𝑁</m:t>
                      </m:r>
                    </m:oMath>
                  </m:oMathPara>
                </a14:m>
                <a:endParaRPr lang="en-US" altLang="ja-JP" sz="2400" i="1" dirty="0" smtClean="0"/>
              </a:p>
              <a:p>
                <a:pPr marL="0" indent="0">
                  <a:buNone/>
                </a:pPr>
                <a:r>
                  <a:rPr lang="en-US" altLang="ja-JP" sz="2400" i="1" dirty="0"/>
                  <a:t> </a:t>
                </a:r>
                <a:r>
                  <a:rPr lang="en-US" altLang="ja-JP" sz="2400" i="1" dirty="0" smtClean="0"/>
                  <a:t>                                                                                     </a:t>
                </a:r>
                <a:r>
                  <a:rPr lang="ja-JP" altLang="en-US" sz="2400" i="1" dirty="0" smtClean="0"/>
                  <a:t>と</a:t>
                </a:r>
                <a:r>
                  <a:rPr lang="ja-JP" altLang="en-US" sz="2400" i="1" dirty="0"/>
                  <a:t>計算する</a:t>
                </a:r>
                <a:r>
                  <a:rPr lang="ja-JP" altLang="en-US" sz="2400" i="1" dirty="0" smtClean="0"/>
                  <a:t>。</a:t>
                </a:r>
                <a:endParaRPr lang="en-US" altLang="ja-JP" sz="2400" i="1"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1">
                <a:blip r:embed="rId2"/>
                <a:stretch>
                  <a:fillRect l="-1333" r="-4963"/>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3A84F1C8-F49D-4A73-9D9C-0AADF10E836E}" type="slidenum">
              <a:rPr lang="en-US" altLang="ja-JP" smtClean="0"/>
              <a:pPr/>
              <a:t>14</a:t>
            </a:fld>
            <a:endParaRPr lang="en-US" altLang="ja-JP"/>
          </a:p>
        </p:txBody>
      </p:sp>
    </p:spTree>
    <p:extLst>
      <p:ext uri="{BB962C8B-B14F-4D97-AF65-F5344CB8AC3E}">
        <p14:creationId xmlns:p14="http://schemas.microsoft.com/office/powerpoint/2010/main" val="32584015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RSA</a:t>
            </a:r>
            <a:r>
              <a:rPr kumimoji="1" lang="ja-JP" altLang="en-US" dirty="0" smtClean="0"/>
              <a:t>暗号</a:t>
            </a:r>
            <a:r>
              <a:rPr kumimoji="1" lang="en-US" altLang="ja-JP" dirty="0" smtClean="0"/>
              <a:t>(3)</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pPr marL="0" indent="0">
                  <a:buNone/>
                </a:pPr>
                <a:r>
                  <a:rPr lang="ja-JP" altLang="en-US" sz="2800" dirty="0" smtClean="0">
                    <a:latin typeface="+mn-ea"/>
                  </a:rPr>
                  <a:t>　</a:t>
                </a:r>
                <a:endParaRPr lang="en-US" altLang="ja-JP" sz="2800" dirty="0" smtClean="0">
                  <a:latin typeface="+mn-ea"/>
                </a:endParaRPr>
              </a:p>
              <a:p>
                <a:pPr marL="0" indent="0">
                  <a:buNone/>
                </a:pPr>
                <a:r>
                  <a:rPr lang="en-US" altLang="ja-JP" sz="2800" dirty="0">
                    <a:latin typeface="+mn-ea"/>
                  </a:rPr>
                  <a:t> </a:t>
                </a:r>
                <a:r>
                  <a:rPr lang="en-US" altLang="ja-JP" sz="2800" dirty="0" smtClean="0">
                    <a:latin typeface="+mn-ea"/>
                  </a:rPr>
                  <a:t> </a:t>
                </a:r>
                <a:r>
                  <a:rPr lang="ja-JP" altLang="en-US" sz="2800" u="sng" dirty="0" smtClean="0">
                    <a:latin typeface="+mn-ea"/>
                  </a:rPr>
                  <a:t>復号アルゴリズム</a:t>
                </a:r>
                <a:endParaRPr lang="en-US" altLang="ja-JP" sz="2800" u="sng" dirty="0" smtClean="0">
                  <a:latin typeface="+mn-ea"/>
                </a:endParaRPr>
              </a:p>
              <a:p>
                <a:pPr marL="0" indent="0">
                  <a:buNone/>
                </a:pPr>
                <a:r>
                  <a:rPr kumimoji="1" lang="ja-JP" altLang="en-US" sz="2400" dirty="0" smtClean="0"/>
                  <a:t>秘密鍵</a:t>
                </a:r>
                <a:r>
                  <a:rPr kumimoji="1" lang="en-US" altLang="ja-JP" sz="2400" i="1" dirty="0" smtClean="0"/>
                  <a:t>d</a:t>
                </a:r>
                <a:r>
                  <a:rPr kumimoji="1" lang="ja-JP" altLang="en-US" sz="2400" i="1" dirty="0" err="1" smtClean="0"/>
                  <a:t>、</a:t>
                </a:r>
                <a:r>
                  <a:rPr kumimoji="1" lang="ja-JP" altLang="en-US" sz="2400" i="1" dirty="0" smtClean="0"/>
                  <a:t>および暗号文</a:t>
                </a:r>
                <a:r>
                  <a:rPr kumimoji="1" lang="en-US" altLang="ja-JP" sz="2400" i="1" dirty="0" smtClean="0"/>
                  <a:t>c</a:t>
                </a:r>
                <a14:m>
                  <m:oMath xmlns:m="http://schemas.openxmlformats.org/officeDocument/2006/math">
                    <m:r>
                      <m:rPr>
                        <m:sty m:val="p"/>
                      </m:rPr>
                      <a:rPr lang="ja-JP" altLang="en-US" sz="2400">
                        <a:latin typeface="Cambria Math"/>
                      </a:rPr>
                      <m:t>ϵ</m:t>
                    </m:r>
                    <m:sSub>
                      <m:sSubPr>
                        <m:ctrlPr>
                          <a:rPr lang="en-US" altLang="ja-JP" sz="2400" i="1">
                            <a:latin typeface="Cambria Math"/>
                          </a:rPr>
                        </m:ctrlPr>
                      </m:sSubPr>
                      <m:e>
                        <m:r>
                          <a:rPr lang="en-US" altLang="ja-JP" sz="2400" i="1">
                            <a:latin typeface="Cambria Math"/>
                          </a:rPr>
                          <m:t>𝑍</m:t>
                        </m:r>
                      </m:e>
                      <m:sub>
                        <m:r>
                          <a:rPr lang="en-US" altLang="ja-JP" sz="2400" i="1">
                            <a:latin typeface="Cambria Math"/>
                          </a:rPr>
                          <m:t>𝑁</m:t>
                        </m:r>
                      </m:sub>
                    </m:sSub>
                  </m:oMath>
                </a14:m>
                <a:r>
                  <a:rPr kumimoji="1" lang="ja-JP" altLang="en-US" sz="2400" i="1" dirty="0" smtClean="0"/>
                  <a:t>から、平分</a:t>
                </a:r>
                <a:r>
                  <a:rPr kumimoji="1" lang="en-US" altLang="ja-JP" sz="2400" i="1" dirty="0" smtClean="0"/>
                  <a:t>m</a:t>
                </a:r>
                <a:r>
                  <a:rPr kumimoji="1" lang="ja-JP" altLang="en-US" sz="2400" i="1" dirty="0" smtClean="0"/>
                  <a:t>を</a:t>
                </a:r>
                <a:endParaRPr kumimoji="1" lang="en-US" altLang="ja-JP" sz="2400" i="1" dirty="0" smtClean="0"/>
              </a:p>
              <a:p>
                <a:pPr marL="0" indent="0">
                  <a:buNone/>
                </a:pPr>
                <a14:m>
                  <m:oMathPara xmlns:m="http://schemas.openxmlformats.org/officeDocument/2006/math">
                    <m:oMathParaPr>
                      <m:jc m:val="centerGroup"/>
                    </m:oMathParaPr>
                    <m:oMath xmlns:m="http://schemas.openxmlformats.org/officeDocument/2006/math">
                      <m:r>
                        <a:rPr lang="en-US" altLang="ja-JP" sz="2400" b="0" i="1" u="sng" smtClean="0">
                          <a:solidFill>
                            <a:srgbClr val="000000"/>
                          </a:solidFill>
                          <a:uFill>
                            <a:solidFill>
                              <a:srgbClr val="FF0000"/>
                            </a:solidFill>
                          </a:uFill>
                          <a:latin typeface="Cambria Math"/>
                        </a:rPr>
                        <m:t>𝑚</m:t>
                      </m:r>
                      <m:r>
                        <a:rPr lang="en-US" altLang="ja-JP" sz="2400" i="1" u="sng">
                          <a:solidFill>
                            <a:srgbClr val="000000"/>
                          </a:solidFill>
                          <a:uFill>
                            <a:solidFill>
                              <a:srgbClr val="FF0000"/>
                            </a:solidFill>
                          </a:uFill>
                          <a:latin typeface="Cambria Math"/>
                        </a:rPr>
                        <m:t>=</m:t>
                      </m:r>
                      <m:sSup>
                        <m:sSupPr>
                          <m:ctrlPr>
                            <a:rPr lang="en-US" altLang="ja-JP" sz="2400" i="1" u="sng">
                              <a:solidFill>
                                <a:srgbClr val="000000"/>
                              </a:solidFill>
                              <a:uFill>
                                <a:solidFill>
                                  <a:srgbClr val="FF0000"/>
                                </a:solidFill>
                              </a:uFill>
                              <a:latin typeface="Cambria Math"/>
                            </a:rPr>
                          </m:ctrlPr>
                        </m:sSupPr>
                        <m:e>
                          <m:r>
                            <a:rPr lang="en-US" altLang="ja-JP" sz="2400" i="1" u="sng">
                              <a:solidFill>
                                <a:srgbClr val="000000"/>
                              </a:solidFill>
                              <a:uFill>
                                <a:solidFill>
                                  <a:srgbClr val="FF0000"/>
                                </a:solidFill>
                              </a:uFill>
                              <a:latin typeface="Cambria Math"/>
                            </a:rPr>
                            <m:t>𝑐</m:t>
                          </m:r>
                        </m:e>
                        <m:sup>
                          <m:r>
                            <a:rPr lang="en-US" altLang="ja-JP" sz="2400" i="1" u="sng">
                              <a:solidFill>
                                <a:srgbClr val="000000"/>
                              </a:solidFill>
                              <a:uFill>
                                <a:solidFill>
                                  <a:srgbClr val="FF0000"/>
                                </a:solidFill>
                              </a:uFill>
                              <a:latin typeface="Cambria Math"/>
                            </a:rPr>
                            <m:t>𝑑</m:t>
                          </m:r>
                        </m:sup>
                      </m:sSup>
                      <m:r>
                        <m:rPr>
                          <m:sty m:val="p"/>
                        </m:rPr>
                        <a:rPr lang="en-US" altLang="ja-JP" sz="2400" u="sng">
                          <a:solidFill>
                            <a:srgbClr val="000000"/>
                          </a:solidFill>
                          <a:uFill>
                            <a:solidFill>
                              <a:srgbClr val="FF0000"/>
                            </a:solidFill>
                          </a:uFill>
                          <a:latin typeface="Cambria Math"/>
                        </a:rPr>
                        <m:t>mod</m:t>
                      </m:r>
                      <m:r>
                        <a:rPr lang="en-US" altLang="ja-JP" sz="2400" b="0" i="1" u="sng" smtClean="0">
                          <a:solidFill>
                            <a:srgbClr val="000000"/>
                          </a:solidFill>
                          <a:uFill>
                            <a:solidFill>
                              <a:srgbClr val="FF0000"/>
                            </a:solidFill>
                          </a:uFill>
                          <a:latin typeface="Cambria Math"/>
                        </a:rPr>
                        <m:t>𝑁</m:t>
                      </m:r>
                    </m:oMath>
                  </m:oMathPara>
                </a14:m>
                <a:endParaRPr lang="en-US" altLang="ja-JP" sz="2400" b="0" i="1" u="sng" dirty="0" smtClean="0">
                  <a:solidFill>
                    <a:srgbClr val="000000"/>
                  </a:solidFill>
                  <a:uFill>
                    <a:solidFill>
                      <a:srgbClr val="FF0000"/>
                    </a:solidFill>
                  </a:uFill>
                </a:endParaRPr>
              </a:p>
              <a:p>
                <a:pPr marL="0" indent="0">
                  <a:buNone/>
                </a:pPr>
                <a:r>
                  <a:rPr lang="ja-JP" altLang="en-US" sz="2400" dirty="0" smtClean="0">
                    <a:uFill>
                      <a:solidFill>
                        <a:srgbClr val="FF0000"/>
                      </a:solidFill>
                    </a:uFill>
                  </a:rPr>
                  <a:t>　　　　　　　　　　　　　　　　　　　　　と</a:t>
                </a:r>
                <a:r>
                  <a:rPr lang="ja-JP" altLang="en-US" sz="2400" dirty="0">
                    <a:uFill>
                      <a:solidFill>
                        <a:srgbClr val="FF0000"/>
                      </a:solidFill>
                    </a:uFill>
                  </a:rPr>
                  <a:t>計算</a:t>
                </a:r>
                <a:r>
                  <a:rPr lang="ja-JP" altLang="en-US" sz="2400" dirty="0" smtClean="0">
                    <a:uFill>
                      <a:solidFill>
                        <a:srgbClr val="FF0000"/>
                      </a:solidFill>
                    </a:uFill>
                  </a:rPr>
                  <a:t>する。</a:t>
                </a:r>
                <a:endParaRPr lang="en-US" altLang="ja-JP" sz="2400" dirty="0" smtClean="0">
                  <a:uFill>
                    <a:solidFill>
                      <a:srgbClr val="FF0000"/>
                    </a:solidFill>
                  </a:uFill>
                </a:endParaRPr>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1">
                <a:blip r:embed="rId2"/>
                <a:stretch>
                  <a:fillRect l="-1333" r="-3185"/>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3A84F1C8-F49D-4A73-9D9C-0AADF10E836E}" type="slidenum">
              <a:rPr lang="en-US" altLang="ja-JP" smtClean="0"/>
              <a:pPr/>
              <a:t>15</a:t>
            </a:fld>
            <a:endParaRPr lang="en-US" altLang="ja-JP"/>
          </a:p>
        </p:txBody>
      </p:sp>
    </p:spTree>
    <p:extLst>
      <p:ext uri="{BB962C8B-B14F-4D97-AF65-F5344CB8AC3E}">
        <p14:creationId xmlns:p14="http://schemas.microsoft.com/office/powerpoint/2010/main" val="11920113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8" name="円/楕円 27"/>
          <p:cNvSpPr/>
          <p:nvPr/>
        </p:nvSpPr>
        <p:spPr>
          <a:xfrm>
            <a:off x="5796136" y="1620074"/>
            <a:ext cx="2370096" cy="3943613"/>
          </a:xfrm>
          <a:prstGeom prst="ellipse">
            <a:avLst/>
          </a:prstGeom>
          <a:solidFill>
            <a:schemeClr val="accent6">
              <a:lumMod val="20000"/>
              <a:lumOff val="80000"/>
              <a:alpha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2" name="タイトル 1"/>
          <p:cNvSpPr>
            <a:spLocks noGrp="1"/>
          </p:cNvSpPr>
          <p:nvPr>
            <p:ph type="title"/>
          </p:nvPr>
        </p:nvSpPr>
        <p:spPr/>
        <p:txBody>
          <a:bodyPr>
            <a:noAutofit/>
          </a:bodyPr>
          <a:lstStyle/>
          <a:p>
            <a:r>
              <a:rPr lang="en-US" altLang="ja-JP" sz="3600" dirty="0">
                <a:latin typeface="ＭＳ Ｐ明朝" panose="02020600040205080304" pitchFamily="18" charset="-128"/>
                <a:ea typeface="ＭＳ Ｐ明朝" panose="02020600040205080304" pitchFamily="18" charset="-128"/>
                <a:cs typeface="Times New Roman" panose="02020603050405020304" pitchFamily="18" charset="0"/>
              </a:rPr>
              <a:t>RSA</a:t>
            </a:r>
            <a:r>
              <a:rPr lang="ja-JP" altLang="en-US" sz="3600" dirty="0">
                <a:latin typeface="ＭＳ Ｐ明朝" panose="02020600040205080304" pitchFamily="18" charset="-128"/>
                <a:ea typeface="ＭＳ Ｐ明朝" panose="02020600040205080304" pitchFamily="18" charset="-128"/>
                <a:cs typeface="Times New Roman" panose="02020603050405020304" pitchFamily="18" charset="0"/>
              </a:rPr>
              <a:t>公開鍵暗号方式のアルゴリズム</a:t>
            </a:r>
            <a:r>
              <a:rPr lang="en-US" altLang="ja-JP" sz="3600" dirty="0">
                <a:latin typeface="ＭＳ Ｐ明朝" panose="02020600040205080304" pitchFamily="18" charset="-128"/>
                <a:ea typeface="ＭＳ Ｐ明朝" panose="02020600040205080304" pitchFamily="18" charset="-128"/>
                <a:cs typeface="Times New Roman" panose="02020603050405020304" pitchFamily="18" charset="0"/>
              </a:rPr>
              <a:t/>
            </a:r>
            <a:br>
              <a:rPr lang="en-US" altLang="ja-JP" sz="3600" dirty="0">
                <a:latin typeface="ＭＳ Ｐ明朝" panose="02020600040205080304" pitchFamily="18" charset="-128"/>
                <a:ea typeface="ＭＳ Ｐ明朝" panose="02020600040205080304" pitchFamily="18" charset="-128"/>
                <a:cs typeface="Times New Roman" panose="02020603050405020304" pitchFamily="18" charset="0"/>
              </a:rPr>
            </a:br>
            <a:endParaRPr kumimoji="1" lang="ja-JP" altLang="en-US" sz="3600" dirty="0">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23" name="コンテンツ プレースホルダー 2"/>
          <p:cNvSpPr>
            <a:spLocks noGrp="1"/>
          </p:cNvSpPr>
          <p:nvPr>
            <p:ph idx="1"/>
          </p:nvPr>
        </p:nvSpPr>
        <p:spPr>
          <a:xfrm>
            <a:off x="389086" y="1556792"/>
            <a:ext cx="8229600" cy="4896544"/>
          </a:xfrm>
        </p:spPr>
        <p:txBody>
          <a:bodyPr>
            <a:normAutofit/>
          </a:bodyPr>
          <a:lstStyle/>
          <a:p>
            <a:pPr marL="0" indent="0">
              <a:buNone/>
            </a:pPr>
            <a:endPar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endParaRPr lang="en-US" altLang="ja-JP" sz="2800" i="1" dirty="0">
              <a:latin typeface="ＭＳ Ｐ明朝" panose="02020600040205080304" pitchFamily="18" charset="-128"/>
              <a:ea typeface="ＭＳ Ｐ明朝" panose="02020600040205080304" pitchFamily="18" charset="-128"/>
              <a:cs typeface="Times New Roman" panose="02020603050405020304" pitchFamily="18" charset="0"/>
            </a:endParaRPr>
          </a:p>
        </p:txBody>
      </p:sp>
      <p:grpSp>
        <p:nvGrpSpPr>
          <p:cNvPr id="5" name="グループ化 4"/>
          <p:cNvGrpSpPr/>
          <p:nvPr/>
        </p:nvGrpSpPr>
        <p:grpSpPr>
          <a:xfrm>
            <a:off x="464996" y="1218857"/>
            <a:ext cx="5620834" cy="4370384"/>
            <a:chOff x="490662" y="282752"/>
            <a:chExt cx="5620834" cy="4370384"/>
          </a:xfrm>
        </p:grpSpPr>
        <p:grpSp>
          <p:nvGrpSpPr>
            <p:cNvPr id="9" name="グループ化 8"/>
            <p:cNvGrpSpPr/>
            <p:nvPr/>
          </p:nvGrpSpPr>
          <p:grpSpPr>
            <a:xfrm>
              <a:off x="490662" y="709523"/>
              <a:ext cx="2370096" cy="3943613"/>
              <a:chOff x="901743" y="3117008"/>
              <a:chExt cx="2370096" cy="2064360"/>
            </a:xfrm>
          </p:grpSpPr>
          <p:sp>
            <p:nvSpPr>
              <p:cNvPr id="20" name="円/楕円 19"/>
              <p:cNvSpPr/>
              <p:nvPr/>
            </p:nvSpPr>
            <p:spPr>
              <a:xfrm>
                <a:off x="901743" y="3117008"/>
                <a:ext cx="2370096" cy="2064360"/>
              </a:xfrm>
              <a:prstGeom prst="ellipse">
                <a:avLst/>
              </a:prstGeom>
              <a:solidFill>
                <a:schemeClr val="accent6">
                  <a:lumMod val="20000"/>
                  <a:lumOff val="80000"/>
                  <a:alpha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21" name="テキスト ボックス 20"/>
              <p:cNvSpPr txBox="1"/>
              <p:nvPr/>
            </p:nvSpPr>
            <p:spPr>
              <a:xfrm>
                <a:off x="1464271" y="3296669"/>
                <a:ext cx="1362138" cy="273890"/>
              </a:xfrm>
              <a:prstGeom prst="rect">
                <a:avLst/>
              </a:prstGeom>
              <a:noFill/>
            </p:spPr>
            <p:txBody>
              <a:bodyPr wrap="square" rtlCol="0">
                <a:spAutoFit/>
              </a:bodyPr>
              <a:lstStyle/>
              <a:p>
                <a:r>
                  <a:rPr kumimoji="1"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送信者</a:t>
                </a:r>
              </a:p>
            </p:txBody>
          </p:sp>
        </p:grpSp>
        <p:sp>
          <p:nvSpPr>
            <p:cNvPr id="13" name="右矢印 12"/>
            <p:cNvSpPr/>
            <p:nvPr/>
          </p:nvSpPr>
          <p:spPr>
            <a:xfrm>
              <a:off x="3488019" y="3872717"/>
              <a:ext cx="1872208" cy="208642"/>
            </a:xfrm>
            <a:prstGeom prst="rightArrow">
              <a:avLst>
                <a:gd name="adj1" fmla="val 50000"/>
                <a:gd name="adj2" fmla="val 246697"/>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15" name="テキスト ボックス 14"/>
            <p:cNvSpPr txBox="1"/>
            <p:nvPr/>
          </p:nvSpPr>
          <p:spPr>
            <a:xfrm>
              <a:off x="2736750" y="282752"/>
              <a:ext cx="3374746" cy="369332"/>
            </a:xfrm>
            <a:prstGeom prst="rect">
              <a:avLst/>
            </a:prstGeom>
            <a:solidFill>
              <a:schemeClr val="bg1">
                <a:alpha val="0"/>
              </a:schemeClr>
            </a:solidFill>
          </p:spPr>
          <p:txBody>
            <a:bodyPr wrap="square" rtlCol="0">
              <a:spAutoFit/>
            </a:bodyPr>
            <a:lstStyle/>
            <a:p>
              <a:endParaRPr lang="ja-JP" altLang="en-US" i="1" dirty="0"/>
            </a:p>
          </p:txBody>
        </p:sp>
      </p:grpSp>
      <mc:AlternateContent xmlns:mc="http://schemas.openxmlformats.org/markup-compatibility/2006" xmlns:a14="http://schemas.microsoft.com/office/drawing/2010/main">
        <mc:Choice Requires="a14">
          <p:sp>
            <p:nvSpPr>
              <p:cNvPr id="8" name="テキスト ボックス 7"/>
              <p:cNvSpPr txBox="1"/>
              <p:nvPr/>
            </p:nvSpPr>
            <p:spPr>
              <a:xfrm>
                <a:off x="3357601" y="4214962"/>
                <a:ext cx="2451483" cy="461665"/>
              </a:xfrm>
              <a:prstGeom prst="rect">
                <a:avLst/>
              </a:prstGeom>
              <a:noFill/>
            </p:spPr>
            <p:txBody>
              <a:bodyPr wrap="square" rtlCol="0">
                <a:spAutoFit/>
              </a:bodyPr>
              <a:lstStyle/>
              <a:p>
                <a:r>
                  <a:rPr kumimoji="1" lang="ja-JP" altLang="en-US" sz="2400" dirty="0">
                    <a:latin typeface="ＭＳ Ｐ明朝" panose="02020600040205080304" pitchFamily="18" charset="-128"/>
                    <a:ea typeface="ＭＳ Ｐ明朝" panose="02020600040205080304" pitchFamily="18" charset="-128"/>
                    <a:cs typeface="Times New Roman" panose="02020603050405020304" pitchFamily="18" charset="0"/>
                  </a:rPr>
                  <a:t>暗号文</a:t>
                </a:r>
                <a14:m>
                  <m:oMath xmlns:m="http://schemas.openxmlformats.org/officeDocument/2006/math">
                    <m:r>
                      <a:rPr kumimoji="1" lang="en-US" altLang="ja-JP" sz="2400" b="0" i="1" smtClean="0">
                        <a:latin typeface="Cambria Math"/>
                        <a:ea typeface="ＭＳ Ｐ明朝" panose="02020600040205080304" pitchFamily="18" charset="-128"/>
                        <a:cs typeface="Times New Roman" panose="02020603050405020304" pitchFamily="18" charset="0"/>
                      </a:rPr>
                      <m:t>𝑐</m:t>
                    </m:r>
                    <m:r>
                      <a:rPr kumimoji="1" lang="ja-JP" altLang="en-US" sz="2400" b="0" i="1" smtClean="0">
                        <a:latin typeface="Cambria Math"/>
                        <a:ea typeface="ＭＳ Ｐ明朝" panose="02020600040205080304" pitchFamily="18" charset="-128"/>
                        <a:cs typeface="Times New Roman" panose="02020603050405020304" pitchFamily="18" charset="0"/>
                      </a:rPr>
                      <m:t>を</m:t>
                    </m:r>
                    <m:r>
                      <a:rPr lang="ja-JP" altLang="en-US" sz="2400" i="1">
                        <a:latin typeface="Cambria Math"/>
                        <a:ea typeface="ＭＳ Ｐ明朝" panose="02020600040205080304" pitchFamily="18" charset="-128"/>
                        <a:cs typeface="Times New Roman" panose="02020603050405020304" pitchFamily="18" charset="0"/>
                      </a:rPr>
                      <m:t>送る</m:t>
                    </m:r>
                  </m:oMath>
                </a14:m>
                <a:endParaRPr kumimoji="1" lang="ja-JP" altLang="en-US" sz="2400" dirty="0">
                  <a:latin typeface="ＭＳ Ｐ明朝" panose="02020600040205080304" pitchFamily="18" charset="-128"/>
                  <a:ea typeface="ＭＳ Ｐ明朝" panose="02020600040205080304" pitchFamily="18" charset="-128"/>
                  <a:cs typeface="Times New Roman" panose="02020603050405020304" pitchFamily="18" charset="0"/>
                </a:endParaRPr>
              </a:p>
            </p:txBody>
          </p:sp>
        </mc:Choice>
        <mc:Fallback xmlns="">
          <p:sp>
            <p:nvSpPr>
              <p:cNvPr id="8" name="テキスト ボックス 7"/>
              <p:cNvSpPr txBox="1">
                <a:spLocks noRot="1" noChangeAspect="1" noMove="1" noResize="1" noEditPoints="1" noAdjustHandles="1" noChangeArrowheads="1" noChangeShapeType="1" noTextEdit="1"/>
              </p:cNvSpPr>
              <p:nvPr/>
            </p:nvSpPr>
            <p:spPr>
              <a:xfrm>
                <a:off x="3357601" y="4214962"/>
                <a:ext cx="2451483" cy="461665"/>
              </a:xfrm>
              <a:prstGeom prst="rect">
                <a:avLst/>
              </a:prstGeom>
              <a:blipFill rotWithShape="1">
                <a:blip r:embed="rId2"/>
                <a:stretch>
                  <a:fillRect l="-3980" t="-14474" b="-25000"/>
                </a:stretch>
              </a:blipFill>
            </p:spPr>
            <p:txBody>
              <a:bodyPr/>
              <a:lstStyle/>
              <a:p>
                <a:r>
                  <a:rPr lang="ja-JP" altLang="en-US">
                    <a:noFill/>
                  </a:rPr>
                  <a:t> </a:t>
                </a:r>
              </a:p>
            </p:txBody>
          </p:sp>
        </mc:Fallback>
      </mc:AlternateContent>
      <p:sp>
        <p:nvSpPr>
          <p:cNvPr id="26" name="テキスト ボックス 25"/>
          <p:cNvSpPr txBox="1"/>
          <p:nvPr/>
        </p:nvSpPr>
        <p:spPr>
          <a:xfrm>
            <a:off x="6300115" y="1988840"/>
            <a:ext cx="1362138" cy="523220"/>
          </a:xfrm>
          <a:prstGeom prst="rect">
            <a:avLst/>
          </a:prstGeom>
          <a:noFill/>
        </p:spPr>
        <p:txBody>
          <a:bodyPr wrap="square" rtlCol="0">
            <a:spAutoFit/>
          </a:bodyPr>
          <a:lstStyle/>
          <a:p>
            <a:r>
              <a:rPr kumimoji="1"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受信者</a:t>
            </a:r>
          </a:p>
        </p:txBody>
      </p:sp>
      <p:sp>
        <p:nvSpPr>
          <p:cNvPr id="30" name="正方形/長方形 29"/>
          <p:cNvSpPr/>
          <p:nvPr/>
        </p:nvSpPr>
        <p:spPr>
          <a:xfrm>
            <a:off x="279777" y="2832684"/>
            <a:ext cx="2891199" cy="546870"/>
          </a:xfrm>
          <a:prstGeom prst="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明朝" panose="02020600040205080304" pitchFamily="18" charset="-128"/>
              <a:ea typeface="ＭＳ Ｐ明朝" panose="02020600040205080304" pitchFamily="18" charset="-128"/>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9" name="テキスト ボックス 28"/>
              <p:cNvSpPr txBox="1"/>
              <p:nvPr/>
            </p:nvSpPr>
            <p:spPr>
              <a:xfrm>
                <a:off x="480105" y="2913925"/>
                <a:ext cx="2354987" cy="369332"/>
              </a:xfrm>
              <a:prstGeom prst="rect">
                <a:avLst/>
              </a:prstGeom>
              <a:solidFill>
                <a:schemeClr val="bg1"/>
              </a:solidFill>
            </p:spPr>
            <p:txBody>
              <a:bodyPr wrap="square" rtlCol="0">
                <a:spAutoFit/>
              </a:bodyPr>
              <a:lstStyle/>
              <a:p>
                <a:r>
                  <a:rPr lang="ja-JP" altLang="en-US" dirty="0">
                    <a:latin typeface="ＭＳ Ｐ明朝" panose="02020600040205080304" pitchFamily="18" charset="-128"/>
                    <a:ea typeface="ＭＳ Ｐ明朝" panose="02020600040205080304" pitchFamily="18" charset="-128"/>
                    <a:cs typeface="Times New Roman" panose="02020603050405020304" pitchFamily="18" charset="0"/>
                  </a:rPr>
                  <a:t>送りたい情報である</a:t>
                </a:r>
                <a14:m>
                  <m:oMath xmlns:m="http://schemas.openxmlformats.org/officeDocument/2006/math">
                    <m:r>
                      <a:rPr lang="en-US" altLang="ja-JP" i="1">
                        <a:latin typeface="Cambria Math"/>
                        <a:ea typeface="ＭＳ Ｐ明朝" panose="02020600040205080304" pitchFamily="18" charset="-128"/>
                        <a:cs typeface="Times New Roman" panose="02020603050405020304" pitchFamily="18" charset="0"/>
                      </a:rPr>
                      <m:t>𝑚</m:t>
                    </m:r>
                  </m:oMath>
                </a14:m>
                <a:endParaRPr lang="ja-JP" altLang="en-US" i="1" dirty="0"/>
              </a:p>
            </p:txBody>
          </p:sp>
        </mc:Choice>
        <mc:Fallback xmlns="">
          <p:sp>
            <p:nvSpPr>
              <p:cNvPr id="29" name="テキスト ボックス 28"/>
              <p:cNvSpPr txBox="1">
                <a:spLocks noRot="1" noChangeAspect="1" noMove="1" noResize="1" noEditPoints="1" noAdjustHandles="1" noChangeArrowheads="1" noChangeShapeType="1" noTextEdit="1"/>
              </p:cNvSpPr>
              <p:nvPr/>
            </p:nvSpPr>
            <p:spPr>
              <a:xfrm>
                <a:off x="480105" y="2913925"/>
                <a:ext cx="2354987" cy="369332"/>
              </a:xfrm>
              <a:prstGeom prst="rect">
                <a:avLst/>
              </a:prstGeom>
              <a:blipFill rotWithShape="1">
                <a:blip r:embed="rId3"/>
                <a:stretch>
                  <a:fillRect l="-2332" t="-13115" b="-19672"/>
                </a:stretch>
              </a:blipFill>
            </p:spPr>
            <p:txBody>
              <a:bodyPr/>
              <a:lstStyle/>
              <a:p>
                <a:r>
                  <a:rPr lang="ja-JP" altLang="en-US">
                    <a:noFill/>
                  </a:rPr>
                  <a:t> </a:t>
                </a:r>
              </a:p>
            </p:txBody>
          </p:sp>
        </mc:Fallback>
      </mc:AlternateContent>
      <p:sp>
        <p:nvSpPr>
          <p:cNvPr id="32" name="正方形/長方形 31"/>
          <p:cNvSpPr/>
          <p:nvPr/>
        </p:nvSpPr>
        <p:spPr>
          <a:xfrm>
            <a:off x="235212" y="4171242"/>
            <a:ext cx="2968636" cy="2138078"/>
          </a:xfrm>
          <a:prstGeom prst="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明朝" panose="02020600040205080304" pitchFamily="18" charset="-128"/>
              <a:ea typeface="ＭＳ Ｐ明朝" panose="02020600040205080304" pitchFamily="18" charset="-128"/>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3" name="テキスト ボックス 32"/>
              <p:cNvSpPr txBox="1"/>
              <p:nvPr/>
            </p:nvSpPr>
            <p:spPr>
              <a:xfrm>
                <a:off x="290773" y="4277986"/>
                <a:ext cx="2835639" cy="1785104"/>
              </a:xfrm>
              <a:prstGeom prst="rect">
                <a:avLst/>
              </a:prstGeom>
              <a:solidFill>
                <a:schemeClr val="bg1"/>
              </a:solidFill>
            </p:spPr>
            <p:txBody>
              <a:bodyPr wrap="square" rtlCol="0">
                <a:spAutoFit/>
              </a:bodyPr>
              <a:lstStyle/>
              <a:p>
                <a:r>
                  <a:rPr lang="ja-JP" altLang="en-US" dirty="0">
                    <a:latin typeface="ＭＳ Ｐ明朝" panose="02020600040205080304" pitchFamily="18" charset="-128"/>
                    <a:ea typeface="ＭＳ Ｐ明朝" panose="02020600040205080304" pitchFamily="18" charset="-128"/>
                    <a:cs typeface="Times New Roman" panose="02020603050405020304" pitchFamily="18" charset="0"/>
                  </a:rPr>
                  <a:t>暗号化</a:t>
                </a:r>
                <a:endParaRPr lang="en-US" altLang="ja-JP" dirty="0">
                  <a:latin typeface="ＭＳ Ｐ明朝" panose="02020600040205080304" pitchFamily="18" charset="-128"/>
                  <a:ea typeface="ＭＳ Ｐ明朝" panose="02020600040205080304" pitchFamily="18" charset="-128"/>
                  <a:cs typeface="Times New Roman" panose="02020603050405020304" pitchFamily="18" charset="0"/>
                </a:endParaRPr>
              </a:p>
              <a:p>
                <a:endParaRPr lang="en-US" altLang="ja-JP" dirty="0">
                  <a:latin typeface="ＭＳ Ｐ明朝" panose="02020600040205080304" pitchFamily="18" charset="-128"/>
                  <a:ea typeface="ＭＳ Ｐ明朝" panose="02020600040205080304" pitchFamily="18" charset="-128"/>
                  <a:cs typeface="Times New Roman" panose="02020603050405020304" pitchFamily="18" charset="0"/>
                </a:endParaRPr>
              </a:p>
              <a:p>
                <a:r>
                  <a:rPr lang="ja-JP" altLang="en-US" dirty="0">
                    <a:latin typeface="ＭＳ Ｐ明朝" panose="02020600040205080304" pitchFamily="18" charset="-128"/>
                    <a:ea typeface="ＭＳ Ｐ明朝" panose="02020600040205080304" pitchFamily="18" charset="-128"/>
                    <a:cs typeface="Times New Roman" panose="02020603050405020304" pitchFamily="18" charset="0"/>
                  </a:rPr>
                  <a:t>公開鍵</a:t>
                </a:r>
                <a14:m>
                  <m:oMath xmlns:m="http://schemas.openxmlformats.org/officeDocument/2006/math">
                    <m:d>
                      <m:dPr>
                        <m:ctrlPr>
                          <a:rPr lang="en-US" altLang="ja-JP" i="1">
                            <a:latin typeface="Cambria Math"/>
                            <a:ea typeface="ＭＳ Ｐ明朝" panose="02020600040205080304" pitchFamily="18" charset="-128"/>
                            <a:cs typeface="Times New Roman" panose="02020603050405020304" pitchFamily="18" charset="0"/>
                          </a:rPr>
                        </m:ctrlPr>
                      </m:dPr>
                      <m:e>
                        <m:r>
                          <a:rPr lang="en-US" altLang="ja-JP" i="1">
                            <a:latin typeface="Cambria Math"/>
                            <a:ea typeface="ＭＳ Ｐ明朝" panose="02020600040205080304" pitchFamily="18" charset="-128"/>
                            <a:cs typeface="Times New Roman" panose="02020603050405020304" pitchFamily="18" charset="0"/>
                          </a:rPr>
                          <m:t>𝑁</m:t>
                        </m:r>
                        <m:r>
                          <a:rPr lang="en-US" altLang="ja-JP" i="1">
                            <a:latin typeface="Cambria Math"/>
                            <a:ea typeface="ＭＳ Ｐ明朝" panose="02020600040205080304" pitchFamily="18" charset="-128"/>
                            <a:cs typeface="Times New Roman" panose="02020603050405020304" pitchFamily="18" charset="0"/>
                          </a:rPr>
                          <m:t>,</m:t>
                        </m:r>
                        <m:r>
                          <a:rPr lang="en-US" altLang="ja-JP" i="1">
                            <a:latin typeface="Cambria Math"/>
                            <a:ea typeface="ＭＳ Ｐ明朝" panose="02020600040205080304" pitchFamily="18" charset="-128"/>
                            <a:cs typeface="Times New Roman" panose="02020603050405020304" pitchFamily="18" charset="0"/>
                          </a:rPr>
                          <m:t>𝑒</m:t>
                        </m:r>
                      </m:e>
                    </m:d>
                    <m:r>
                      <a:rPr lang="en-US" altLang="ja-JP" i="1">
                        <a:latin typeface="Cambria Math"/>
                        <a:ea typeface="ＭＳ Ｐ明朝" panose="02020600040205080304" pitchFamily="18" charset="-128"/>
                        <a:cs typeface="Times New Roman" panose="02020603050405020304" pitchFamily="18" charset="0"/>
                      </a:rPr>
                      <m:t> </m:t>
                    </m:r>
                    <m:r>
                      <a:rPr lang="ja-JP" altLang="en-US" i="1">
                        <a:latin typeface="Cambria Math"/>
                        <a:ea typeface="ＭＳ Ｐ明朝" panose="02020600040205080304" pitchFamily="18" charset="-128"/>
                        <a:cs typeface="Times New Roman" panose="02020603050405020304" pitchFamily="18" charset="0"/>
                      </a:rPr>
                      <m:t>を使用して</m:t>
                    </m:r>
                  </m:oMath>
                </a14:m>
                <a:endParaRPr lang="en-US" altLang="ja-JP" i="1" dirty="0">
                  <a:latin typeface="Cambria Math"/>
                  <a:ea typeface="ＭＳ Ｐ明朝" panose="02020600040205080304" pitchFamily="18" charset="-128"/>
                  <a:cs typeface="Times New Roman" panose="02020603050405020304" pitchFamily="18" charset="0"/>
                </a:endParaRPr>
              </a:p>
              <a:p>
                <a14:m>
                  <m:oMath xmlns:m="http://schemas.openxmlformats.org/officeDocument/2006/math">
                    <m:r>
                      <a:rPr lang="ja-JP" altLang="en-US" i="1">
                        <a:latin typeface="Cambria Math"/>
                        <a:ea typeface="ＭＳ Ｐ明朝" panose="02020600040205080304" pitchFamily="18" charset="-128"/>
                        <a:cs typeface="Times New Roman" panose="02020603050405020304" pitchFamily="18" charset="0"/>
                      </a:rPr>
                      <m:t>平文</m:t>
                    </m:r>
                    <m:r>
                      <a:rPr lang="en-US" altLang="ja-JP" i="1">
                        <a:latin typeface="Cambria Math"/>
                        <a:ea typeface="ＭＳ Ｐ明朝" panose="02020600040205080304" pitchFamily="18" charset="-128"/>
                        <a:cs typeface="Times New Roman" panose="02020603050405020304" pitchFamily="18" charset="0"/>
                      </a:rPr>
                      <m:t>𝑚</m:t>
                    </m:r>
                  </m:oMath>
                </a14:m>
                <a:r>
                  <a:rPr lang="ja-JP" altLang="en-US" dirty="0">
                    <a:latin typeface="ＭＳ Ｐ明朝" panose="02020600040205080304" pitchFamily="18" charset="-128"/>
                    <a:ea typeface="ＭＳ Ｐ明朝" panose="02020600040205080304" pitchFamily="18" charset="-128"/>
                    <a:cs typeface="Times New Roman" panose="02020603050405020304" pitchFamily="18" charset="0"/>
                  </a:rPr>
                  <a:t> から暗号文</a:t>
                </a:r>
                <a14:m>
                  <m:oMath xmlns:m="http://schemas.openxmlformats.org/officeDocument/2006/math">
                    <m:r>
                      <a:rPr lang="en-US" altLang="ja-JP" i="1">
                        <a:latin typeface="Cambria Math"/>
                        <a:ea typeface="ＭＳ Ｐ明朝" panose="02020600040205080304" pitchFamily="18" charset="-128"/>
                        <a:cs typeface="Times New Roman" panose="02020603050405020304" pitchFamily="18" charset="0"/>
                      </a:rPr>
                      <m:t>𝑐</m:t>
                    </m:r>
                  </m:oMath>
                </a14:m>
                <a:r>
                  <a:rPr lang="ja-JP" altLang="en-US" dirty="0">
                    <a:latin typeface="ＭＳ Ｐ明朝" panose="02020600040205080304" pitchFamily="18" charset="-128"/>
                    <a:ea typeface="ＭＳ Ｐ明朝" panose="02020600040205080304" pitchFamily="18" charset="-128"/>
                    <a:cs typeface="Times New Roman" panose="02020603050405020304" pitchFamily="18" charset="0"/>
                  </a:rPr>
                  <a:t>を生成</a:t>
                </a:r>
                <a:endParaRPr lang="en-US" altLang="ja-JP" dirty="0">
                  <a:latin typeface="ＭＳ Ｐ明朝" panose="02020600040205080304" pitchFamily="18" charset="-128"/>
                  <a:ea typeface="ＭＳ Ｐ明朝" panose="02020600040205080304" pitchFamily="18" charset="-128"/>
                  <a:cs typeface="Times New Roman" panose="02020603050405020304" pitchFamily="18" charset="0"/>
                </a:endParaRPr>
              </a:p>
              <a:p>
                <a:endParaRPr lang="en-US" altLang="ja-JP" dirty="0">
                  <a:latin typeface="ＭＳ Ｐ明朝" panose="02020600040205080304" pitchFamily="18" charset="-128"/>
                  <a:ea typeface="ＭＳ Ｐ明朝" panose="02020600040205080304" pitchFamily="18" charset="-128"/>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US" altLang="ja-JP" sz="2000" i="1">
                          <a:latin typeface="Cambria Math"/>
                        </a:rPr>
                        <m:t>𝑐</m:t>
                      </m:r>
                      <m:r>
                        <a:rPr lang="en-US" altLang="ja-JP" sz="2000" i="1">
                          <a:latin typeface="Cambria Math"/>
                        </a:rPr>
                        <m:t>=</m:t>
                      </m:r>
                      <m:sSup>
                        <m:sSupPr>
                          <m:ctrlPr>
                            <a:rPr lang="en-US" altLang="ja-JP" sz="2000" i="1">
                              <a:latin typeface="Cambria Math"/>
                            </a:rPr>
                          </m:ctrlPr>
                        </m:sSupPr>
                        <m:e>
                          <m:r>
                            <a:rPr lang="en-US" altLang="ja-JP" sz="2000" i="1">
                              <a:latin typeface="Cambria Math"/>
                            </a:rPr>
                            <m:t>𝑚</m:t>
                          </m:r>
                        </m:e>
                        <m:sup>
                          <m:r>
                            <a:rPr lang="en-US" altLang="ja-JP" sz="2000" i="1">
                              <a:latin typeface="Cambria Math"/>
                            </a:rPr>
                            <m:t>𝑒</m:t>
                          </m:r>
                        </m:sup>
                      </m:sSup>
                      <m:r>
                        <m:rPr>
                          <m:sty m:val="p"/>
                        </m:rPr>
                        <a:rPr lang="en-US" altLang="ja-JP" sz="2000">
                          <a:latin typeface="Cambria Math"/>
                        </a:rPr>
                        <m:t>mod</m:t>
                      </m:r>
                      <m:r>
                        <a:rPr lang="en-US" altLang="ja-JP" sz="2000" i="1">
                          <a:latin typeface="Cambria Math"/>
                        </a:rPr>
                        <m:t>𝑁</m:t>
                      </m:r>
                    </m:oMath>
                  </m:oMathPara>
                </a14:m>
                <a:endParaRPr lang="ja-JP" altLang="en-US" sz="2000" i="1" dirty="0"/>
              </a:p>
            </p:txBody>
          </p:sp>
        </mc:Choice>
        <mc:Fallback xmlns="">
          <p:sp>
            <p:nvSpPr>
              <p:cNvPr id="33" name="テキスト ボックス 32"/>
              <p:cNvSpPr txBox="1">
                <a:spLocks noRot="1" noChangeAspect="1" noMove="1" noResize="1" noEditPoints="1" noAdjustHandles="1" noChangeArrowheads="1" noChangeShapeType="1" noTextEdit="1"/>
              </p:cNvSpPr>
              <p:nvPr/>
            </p:nvSpPr>
            <p:spPr>
              <a:xfrm>
                <a:off x="290773" y="4277986"/>
                <a:ext cx="2835639" cy="1785104"/>
              </a:xfrm>
              <a:prstGeom prst="rect">
                <a:avLst/>
              </a:prstGeom>
              <a:blipFill rotWithShape="1">
                <a:blip r:embed="rId4"/>
                <a:stretch>
                  <a:fillRect l="-1935" t="-1706"/>
                </a:stretch>
              </a:blipFill>
            </p:spPr>
            <p:txBody>
              <a:bodyPr/>
              <a:lstStyle/>
              <a:p>
                <a:r>
                  <a:rPr lang="ja-JP" altLang="en-US">
                    <a:noFill/>
                  </a:rPr>
                  <a:t> </a:t>
                </a:r>
              </a:p>
            </p:txBody>
          </p:sp>
        </mc:Fallback>
      </mc:AlternateContent>
      <p:sp>
        <p:nvSpPr>
          <p:cNvPr id="35" name="正方形/長方形 34"/>
          <p:cNvSpPr/>
          <p:nvPr/>
        </p:nvSpPr>
        <p:spPr>
          <a:xfrm>
            <a:off x="5525482" y="4060316"/>
            <a:ext cx="3222982" cy="2249004"/>
          </a:xfrm>
          <a:prstGeom prst="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明朝" panose="02020600040205080304" pitchFamily="18" charset="-128"/>
              <a:ea typeface="ＭＳ Ｐ明朝" panose="02020600040205080304" pitchFamily="18" charset="-128"/>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7" name="テキスト ボックス 36"/>
              <p:cNvSpPr txBox="1"/>
              <p:nvPr/>
            </p:nvSpPr>
            <p:spPr>
              <a:xfrm>
                <a:off x="5535536" y="4129673"/>
                <a:ext cx="3140920" cy="2130199"/>
              </a:xfrm>
              <a:prstGeom prst="rect">
                <a:avLst/>
              </a:prstGeom>
              <a:solidFill>
                <a:schemeClr val="bg1"/>
              </a:solidFill>
            </p:spPr>
            <p:txBody>
              <a:bodyPr wrap="square" rtlCol="0">
                <a:spAutoFit/>
              </a:bodyPr>
              <a:lstStyle/>
              <a:p>
                <a:r>
                  <a:rPr lang="ja-JP" altLang="en-US" dirty="0">
                    <a:latin typeface="ＭＳ Ｐ明朝" panose="02020600040205080304" pitchFamily="18" charset="-128"/>
                    <a:ea typeface="ＭＳ Ｐ明朝" panose="02020600040205080304" pitchFamily="18" charset="-128"/>
                    <a:cs typeface="Times New Roman" panose="02020603050405020304" pitchFamily="18" charset="0"/>
                  </a:rPr>
                  <a:t>複合化</a:t>
                </a:r>
                <a:endParaRPr lang="en-US" altLang="ja-JP" dirty="0">
                  <a:latin typeface="ＭＳ Ｐ明朝" panose="02020600040205080304" pitchFamily="18" charset="-128"/>
                  <a:ea typeface="ＭＳ Ｐ明朝" panose="02020600040205080304" pitchFamily="18" charset="-128"/>
                  <a:cs typeface="Times New Roman" panose="02020603050405020304" pitchFamily="18" charset="0"/>
                </a:endParaRPr>
              </a:p>
              <a:p>
                <a:endParaRPr lang="en-US" altLang="ja-JP" dirty="0">
                  <a:latin typeface="ＭＳ Ｐ明朝" panose="02020600040205080304" pitchFamily="18" charset="-128"/>
                  <a:ea typeface="ＭＳ Ｐ明朝" panose="02020600040205080304" pitchFamily="18" charset="-128"/>
                  <a:cs typeface="Times New Roman" panose="02020603050405020304" pitchFamily="18" charset="0"/>
                </a:endParaRPr>
              </a:p>
              <a:p>
                <a:r>
                  <a:rPr lang="ja-JP" altLang="en-US" dirty="0">
                    <a:latin typeface="ＭＳ Ｐ明朝" panose="02020600040205080304" pitchFamily="18" charset="-128"/>
                    <a:ea typeface="ＭＳ Ｐ明朝" panose="02020600040205080304" pitchFamily="18" charset="-128"/>
                    <a:cs typeface="Times New Roman" panose="02020603050405020304" pitchFamily="18" charset="0"/>
                  </a:rPr>
                  <a:t>受信者（鍵生成者）のみが知っている秘密鍵</a:t>
                </a:r>
                <a14:m>
                  <m:oMath xmlns:m="http://schemas.openxmlformats.org/officeDocument/2006/math">
                    <m:r>
                      <a:rPr lang="en-US" altLang="ja-JP" i="1">
                        <a:latin typeface="Cambria Math"/>
                        <a:ea typeface="ＭＳ Ｐ明朝" panose="02020600040205080304" pitchFamily="18" charset="-128"/>
                        <a:cs typeface="Times New Roman" panose="02020603050405020304" pitchFamily="18" charset="0"/>
                      </a:rPr>
                      <m:t>𝑑</m:t>
                    </m:r>
                  </m:oMath>
                </a14:m>
                <a:r>
                  <a:rPr lang="ja-JP" altLang="en-US" dirty="0">
                    <a:latin typeface="ＭＳ Ｐ明朝" panose="02020600040205080304" pitchFamily="18" charset="-128"/>
                    <a:ea typeface="ＭＳ Ｐ明朝" panose="02020600040205080304" pitchFamily="18" charset="-128"/>
                    <a:cs typeface="Times New Roman" panose="02020603050405020304" pitchFamily="18" charset="0"/>
                  </a:rPr>
                  <a:t>を使用して暗号文</a:t>
                </a:r>
                <a14:m>
                  <m:oMath xmlns:m="http://schemas.openxmlformats.org/officeDocument/2006/math">
                    <m:r>
                      <a:rPr lang="en-US" altLang="ja-JP" i="1">
                        <a:latin typeface="Cambria Math"/>
                        <a:ea typeface="ＭＳ Ｐ明朝" panose="02020600040205080304" pitchFamily="18" charset="-128"/>
                        <a:cs typeface="Times New Roman" panose="02020603050405020304" pitchFamily="18" charset="0"/>
                      </a:rPr>
                      <m:t>𝑐</m:t>
                    </m:r>
                  </m:oMath>
                </a14:m>
                <a:r>
                  <a:rPr lang="ja-JP" altLang="en-US" dirty="0">
                    <a:latin typeface="ＭＳ Ｐ明朝" panose="02020600040205080304" pitchFamily="18" charset="-128"/>
                    <a:ea typeface="ＭＳ Ｐ明朝" panose="02020600040205080304" pitchFamily="18" charset="-128"/>
                    <a:cs typeface="Times New Roman" panose="02020603050405020304" pitchFamily="18" charset="0"/>
                  </a:rPr>
                  <a:t>から平文</a:t>
                </a:r>
                <a14:m>
                  <m:oMath xmlns:m="http://schemas.openxmlformats.org/officeDocument/2006/math">
                    <m:r>
                      <a:rPr lang="en-US" altLang="ja-JP" i="1">
                        <a:latin typeface="Cambria Math"/>
                        <a:ea typeface="ＭＳ Ｐ明朝" panose="02020600040205080304" pitchFamily="18" charset="-128"/>
                        <a:cs typeface="Times New Roman" panose="02020603050405020304" pitchFamily="18" charset="0"/>
                      </a:rPr>
                      <m:t>𝑚</m:t>
                    </m:r>
                  </m:oMath>
                </a14:m>
                <a:r>
                  <a:rPr lang="ja-JP" altLang="en-US" dirty="0">
                    <a:latin typeface="ＭＳ Ｐ明朝" panose="02020600040205080304" pitchFamily="18" charset="-128"/>
                    <a:ea typeface="ＭＳ Ｐ明朝" panose="02020600040205080304" pitchFamily="18" charset="-128"/>
                    <a:cs typeface="Times New Roman" panose="02020603050405020304" pitchFamily="18" charset="0"/>
                  </a:rPr>
                  <a:t>を生成</a:t>
                </a:r>
                <a:endParaRPr lang="en-US" altLang="ja-JP" dirty="0">
                  <a:latin typeface="ＭＳ Ｐ明朝" panose="02020600040205080304" pitchFamily="18" charset="-128"/>
                  <a:ea typeface="ＭＳ Ｐ明朝" panose="02020600040205080304" pitchFamily="18" charset="-128"/>
                  <a:cs typeface="Times New Roman" panose="02020603050405020304" pitchFamily="18" charset="0"/>
                </a:endParaRPr>
              </a:p>
              <a:p>
                <a:endParaRPr lang="en-US" altLang="ja-JP" dirty="0">
                  <a:latin typeface="ＭＳ Ｐ明朝" panose="02020600040205080304" pitchFamily="18" charset="-128"/>
                  <a:ea typeface="ＭＳ Ｐ明朝" panose="02020600040205080304" pitchFamily="18" charset="-128"/>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US" altLang="ja-JP" sz="2000" i="1">
                          <a:latin typeface="Cambria Math"/>
                        </a:rPr>
                        <m:t>𝑚</m:t>
                      </m:r>
                      <m:r>
                        <a:rPr lang="en-US" altLang="ja-JP" sz="2000" i="1">
                          <a:latin typeface="Cambria Math"/>
                        </a:rPr>
                        <m:t>=</m:t>
                      </m:r>
                      <m:sSup>
                        <m:sSupPr>
                          <m:ctrlPr>
                            <a:rPr lang="en-US" altLang="ja-JP" sz="2000" i="1">
                              <a:latin typeface="Cambria Math"/>
                            </a:rPr>
                          </m:ctrlPr>
                        </m:sSupPr>
                        <m:e>
                          <m:r>
                            <a:rPr lang="en-US" altLang="ja-JP" sz="2000" i="1">
                              <a:latin typeface="Cambria Math"/>
                            </a:rPr>
                            <m:t>𝑐</m:t>
                          </m:r>
                        </m:e>
                        <m:sup>
                          <m:r>
                            <a:rPr lang="en-US" altLang="ja-JP" sz="2000" i="1">
                              <a:latin typeface="Cambria Math"/>
                            </a:rPr>
                            <m:t>𝑑</m:t>
                          </m:r>
                        </m:sup>
                      </m:sSup>
                      <m:r>
                        <m:rPr>
                          <m:sty m:val="p"/>
                        </m:rPr>
                        <a:rPr lang="en-US" altLang="ja-JP" sz="2000">
                          <a:latin typeface="Cambria Math"/>
                        </a:rPr>
                        <m:t>mod</m:t>
                      </m:r>
                      <m:r>
                        <a:rPr lang="en-US" altLang="ja-JP" sz="2000" i="1">
                          <a:latin typeface="Cambria Math"/>
                        </a:rPr>
                        <m:t>𝑁</m:t>
                      </m:r>
                    </m:oMath>
                  </m:oMathPara>
                </a14:m>
                <a:endParaRPr lang="ja-JP" altLang="en-US" sz="2000" i="1" dirty="0"/>
              </a:p>
            </p:txBody>
          </p:sp>
        </mc:Choice>
        <mc:Fallback xmlns="">
          <p:sp>
            <p:nvSpPr>
              <p:cNvPr id="37" name="テキスト ボックス 36"/>
              <p:cNvSpPr txBox="1">
                <a:spLocks noRot="1" noChangeAspect="1" noMove="1" noResize="1" noEditPoints="1" noAdjustHandles="1" noChangeArrowheads="1" noChangeShapeType="1" noTextEdit="1"/>
              </p:cNvSpPr>
              <p:nvPr/>
            </p:nvSpPr>
            <p:spPr>
              <a:xfrm>
                <a:off x="5535536" y="4129673"/>
                <a:ext cx="3140920" cy="2130199"/>
              </a:xfrm>
              <a:prstGeom prst="rect">
                <a:avLst/>
              </a:prstGeom>
              <a:blipFill rotWithShape="1">
                <a:blip r:embed="rId5"/>
                <a:stretch>
                  <a:fillRect l="-1553" t="-1429" r="-1359"/>
                </a:stretch>
              </a:blipFill>
            </p:spPr>
            <p:txBody>
              <a:bodyPr/>
              <a:lstStyle/>
              <a:p>
                <a:r>
                  <a:rPr lang="ja-JP" altLang="en-US">
                    <a:noFill/>
                  </a:rPr>
                  <a:t> </a:t>
                </a:r>
              </a:p>
            </p:txBody>
          </p:sp>
        </mc:Fallback>
      </mc:AlternateContent>
      <p:cxnSp>
        <p:nvCxnSpPr>
          <p:cNvPr id="41" name="直線矢印コネクタ 40"/>
          <p:cNvCxnSpPr/>
          <p:nvPr/>
        </p:nvCxnSpPr>
        <p:spPr>
          <a:xfrm>
            <a:off x="1622262" y="3429000"/>
            <a:ext cx="0" cy="631316"/>
          </a:xfrm>
          <a:prstGeom prst="straightConnector1">
            <a:avLst/>
          </a:prstGeom>
          <a:ln w="2540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p:nvPr/>
        </p:nvCxnSpPr>
        <p:spPr>
          <a:xfrm flipV="1">
            <a:off x="7010137" y="3372026"/>
            <a:ext cx="0" cy="662492"/>
          </a:xfrm>
          <a:prstGeom prst="straightConnector1">
            <a:avLst/>
          </a:prstGeom>
          <a:ln w="2540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45" name="正方形/長方形 44"/>
          <p:cNvSpPr/>
          <p:nvPr/>
        </p:nvSpPr>
        <p:spPr>
          <a:xfrm>
            <a:off x="5885522" y="2804238"/>
            <a:ext cx="2214871" cy="546870"/>
          </a:xfrm>
          <a:prstGeom prst="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明朝" panose="02020600040205080304" pitchFamily="18" charset="-128"/>
              <a:ea typeface="ＭＳ Ｐ明朝" panose="02020600040205080304" pitchFamily="18" charset="-128"/>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6" name="テキスト ボックス 45"/>
              <p:cNvSpPr txBox="1"/>
              <p:nvPr/>
            </p:nvSpPr>
            <p:spPr>
              <a:xfrm>
                <a:off x="5943363" y="2918683"/>
                <a:ext cx="2157030" cy="369332"/>
              </a:xfrm>
              <a:prstGeom prst="rect">
                <a:avLst/>
              </a:prstGeom>
              <a:solidFill>
                <a:schemeClr val="bg1"/>
              </a:solidFill>
            </p:spPr>
            <p:txBody>
              <a:bodyPr wrap="square" rtlCol="0">
                <a:spAutoFit/>
              </a:bodyPr>
              <a:lstStyle/>
              <a:p>
                <a:r>
                  <a:rPr lang="ja-JP" altLang="en-US" b="0" dirty="0">
                    <a:latin typeface="ＭＳ Ｐ明朝" panose="02020600040205080304" pitchFamily="18" charset="-128"/>
                    <a:ea typeface="ＭＳ Ｐ明朝" panose="02020600040205080304" pitchFamily="18" charset="-128"/>
                  </a:rPr>
                  <a:t>情報</a:t>
                </a:r>
                <a14:m>
                  <m:oMath xmlns:m="http://schemas.openxmlformats.org/officeDocument/2006/math">
                    <m:r>
                      <a:rPr lang="en-US" altLang="ja-JP" b="0" i="1" smtClean="0">
                        <a:latin typeface="Cambria Math"/>
                      </a:rPr>
                      <m:t>𝑚</m:t>
                    </m:r>
                  </m:oMath>
                </a14:m>
                <a:r>
                  <a:rPr lang="ja-JP" altLang="en-US" dirty="0">
                    <a:latin typeface="ＭＳ Ｐ明朝" panose="02020600040205080304" pitchFamily="18" charset="-128"/>
                    <a:ea typeface="ＭＳ Ｐ明朝" panose="02020600040205080304" pitchFamily="18" charset="-128"/>
                  </a:rPr>
                  <a:t>を受け取った</a:t>
                </a:r>
                <a:endParaRPr lang="ja-JP" altLang="en-US" i="1" dirty="0">
                  <a:latin typeface="ＭＳ Ｐ明朝" panose="02020600040205080304" pitchFamily="18" charset="-128"/>
                  <a:ea typeface="ＭＳ Ｐ明朝" panose="02020600040205080304" pitchFamily="18" charset="-128"/>
                </a:endParaRPr>
              </a:p>
            </p:txBody>
          </p:sp>
        </mc:Choice>
        <mc:Fallback xmlns="">
          <p:sp>
            <p:nvSpPr>
              <p:cNvPr id="46" name="テキスト ボックス 45"/>
              <p:cNvSpPr txBox="1">
                <a:spLocks noRot="1" noChangeAspect="1" noMove="1" noResize="1" noEditPoints="1" noAdjustHandles="1" noChangeArrowheads="1" noChangeShapeType="1" noTextEdit="1"/>
              </p:cNvSpPr>
              <p:nvPr/>
            </p:nvSpPr>
            <p:spPr>
              <a:xfrm>
                <a:off x="5943363" y="2918683"/>
                <a:ext cx="2157030" cy="369332"/>
              </a:xfrm>
              <a:prstGeom prst="rect">
                <a:avLst/>
              </a:prstGeom>
              <a:blipFill rotWithShape="1">
                <a:blip r:embed="rId6"/>
                <a:stretch>
                  <a:fillRect l="-2542" t="-11667" r="-282" b="-23333"/>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8559994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sz="3600" dirty="0">
                <a:latin typeface="ＭＳ Ｐ明朝" panose="02020600040205080304" pitchFamily="18" charset="-128"/>
                <a:ea typeface="ＭＳ Ｐ明朝" panose="02020600040205080304" pitchFamily="18" charset="-128"/>
                <a:cs typeface="Times New Roman" panose="02020603050405020304" pitchFamily="18" charset="0"/>
              </a:rPr>
              <a:t>RSA</a:t>
            </a:r>
            <a:r>
              <a:rPr lang="ja-JP" altLang="en-US" sz="3600" dirty="0">
                <a:latin typeface="ＭＳ Ｐ明朝" panose="02020600040205080304" pitchFamily="18" charset="-128"/>
                <a:ea typeface="ＭＳ Ｐ明朝" panose="02020600040205080304" pitchFamily="18" charset="-128"/>
                <a:cs typeface="Times New Roman" panose="02020603050405020304" pitchFamily="18" charset="0"/>
              </a:rPr>
              <a:t>公開鍵暗号方式の安全性</a:t>
            </a:r>
            <a:r>
              <a:rPr lang="en-US" altLang="ja-JP" sz="3600" dirty="0">
                <a:latin typeface="ＭＳ Ｐ明朝" panose="02020600040205080304" pitchFamily="18" charset="-128"/>
                <a:ea typeface="ＭＳ Ｐ明朝" panose="02020600040205080304" pitchFamily="18" charset="-128"/>
                <a:cs typeface="Times New Roman" panose="02020603050405020304" pitchFamily="18" charset="0"/>
              </a:rPr>
              <a:t/>
            </a:r>
            <a:br>
              <a:rPr lang="en-US" altLang="ja-JP" sz="3600" dirty="0">
                <a:latin typeface="ＭＳ Ｐ明朝" panose="02020600040205080304" pitchFamily="18" charset="-128"/>
                <a:ea typeface="ＭＳ Ｐ明朝" panose="02020600040205080304" pitchFamily="18" charset="-128"/>
                <a:cs typeface="Times New Roman" panose="02020603050405020304" pitchFamily="18" charset="0"/>
              </a:rPr>
            </a:br>
            <a:endParaRPr kumimoji="1" lang="ja-JP" altLang="en-US" sz="3600" dirty="0">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24" name="コンテンツ プレースホルダー 2"/>
          <p:cNvSpPr>
            <a:spLocks noGrp="1"/>
          </p:cNvSpPr>
          <p:nvPr>
            <p:ph idx="1"/>
          </p:nvPr>
        </p:nvSpPr>
        <p:spPr>
          <a:xfrm>
            <a:off x="389086" y="1556792"/>
            <a:ext cx="8229600" cy="4896544"/>
          </a:xfrm>
        </p:spPr>
        <p:txBody>
          <a:bodyPr>
            <a:normAutofit/>
          </a:bodyPr>
          <a:lstStyle/>
          <a:p>
            <a:pPr marL="0" indent="0">
              <a:buNone/>
            </a:pPr>
            <a:endPar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endParaRPr lang="en-US" altLang="ja-JP" sz="2800" i="1" dirty="0">
              <a:latin typeface="ＭＳ Ｐ明朝" panose="02020600040205080304" pitchFamily="18" charset="-128"/>
              <a:ea typeface="ＭＳ Ｐ明朝" panose="02020600040205080304" pitchFamily="18" charset="-128"/>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5" name="コンテンツ プレースホルダー 2"/>
              <p:cNvSpPr txBox="1">
                <a:spLocks/>
              </p:cNvSpPr>
              <p:nvPr/>
            </p:nvSpPr>
            <p:spPr>
              <a:xfrm>
                <a:off x="389086" y="1340768"/>
                <a:ext cx="8229600" cy="532859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endPar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r>
                  <a:rPr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敵が暗号文を解読するためには秘密鍵</a:t>
                </a:r>
                <a14:m>
                  <m:oMath xmlns:m="http://schemas.openxmlformats.org/officeDocument/2006/math">
                    <m:r>
                      <a:rPr lang="en-US" altLang="ja-JP" sz="2800" b="0" i="1" smtClean="0">
                        <a:latin typeface="Cambria Math"/>
                        <a:ea typeface="ＭＳ Ｐ明朝" panose="02020600040205080304" pitchFamily="18" charset="-128"/>
                        <a:cs typeface="Times New Roman" panose="02020603050405020304" pitchFamily="18" charset="0"/>
                      </a:rPr>
                      <m:t>𝑑</m:t>
                    </m:r>
                  </m:oMath>
                </a14:m>
                <a:r>
                  <a:rPr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を求めなくてはならない。</a:t>
                </a:r>
                <a:endPar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r>
                  <a:rPr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しかし、大きな素数からなる素因数分解の困難さにより敵は公開されている</a:t>
                </a:r>
                <a14:m>
                  <m:oMath xmlns:m="http://schemas.openxmlformats.org/officeDocument/2006/math">
                    <m:r>
                      <a:rPr lang="en-US" altLang="ja-JP" sz="2800" b="0" i="1" smtClean="0">
                        <a:latin typeface="Cambria Math"/>
                        <a:ea typeface="ＭＳ Ｐ明朝" panose="02020600040205080304" pitchFamily="18" charset="-128"/>
                        <a:cs typeface="Times New Roman" panose="02020603050405020304" pitchFamily="18" charset="0"/>
                      </a:rPr>
                      <m:t>𝑁</m:t>
                    </m:r>
                  </m:oMath>
                </a14:m>
                <a:r>
                  <a:rPr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から</a:t>
                </a:r>
                <a14:m>
                  <m:oMath xmlns:m="http://schemas.openxmlformats.org/officeDocument/2006/math">
                    <m:r>
                      <a:rPr lang="en-US" altLang="ja-JP" sz="2800" b="0" i="1" smtClean="0">
                        <a:latin typeface="Cambria Math"/>
                        <a:ea typeface="ＭＳ Ｐ明朝" panose="02020600040205080304" pitchFamily="18" charset="-128"/>
                        <a:cs typeface="Times New Roman" panose="02020603050405020304" pitchFamily="18" charset="0"/>
                      </a:rPr>
                      <m:t>𝑝</m:t>
                    </m:r>
                  </m:oMath>
                </a14:m>
                <a:r>
                  <a:rPr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sz="2800" dirty="0">
                    <a:ea typeface="ＭＳ Ｐ明朝" panose="02020600040205080304" pitchFamily="18" charset="-128"/>
                    <a:cs typeface="Times New Roman" panose="02020603050405020304" pitchFamily="18" charset="0"/>
                  </a:rPr>
                  <a:t> </a:t>
                </a:r>
                <a14:m>
                  <m:oMath xmlns:m="http://schemas.openxmlformats.org/officeDocument/2006/math">
                    <m:r>
                      <a:rPr lang="en-US" altLang="ja-JP" sz="2800" b="0" i="1" smtClean="0">
                        <a:latin typeface="Cambria Math"/>
                        <a:ea typeface="ＭＳ Ｐ明朝" panose="02020600040205080304" pitchFamily="18" charset="-128"/>
                        <a:cs typeface="Times New Roman" panose="02020603050405020304" pitchFamily="18" charset="0"/>
                      </a:rPr>
                      <m:t>𝑞</m:t>
                    </m:r>
                  </m:oMath>
                </a14:m>
                <a:r>
                  <a:rPr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を求めることはできない。</a:t>
                </a:r>
                <a:endPar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endPar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r>
                  <a:rPr lang="en-US" altLang="ja-JP" sz="2800" dirty="0">
                    <a:ea typeface="ＭＳ Ｐ明朝" panose="02020600040205080304" pitchFamily="18" charset="-128"/>
                    <a:cs typeface="Times New Roman" panose="02020603050405020304" pitchFamily="18" charset="0"/>
                  </a:rPr>
                  <a:t> </a:t>
                </a:r>
                <a14:m>
                  <m:oMath xmlns:m="http://schemas.openxmlformats.org/officeDocument/2006/math">
                    <m:r>
                      <a:rPr lang="en-US" altLang="ja-JP" sz="2800" i="1">
                        <a:latin typeface="Cambria Math"/>
                        <a:ea typeface="ＭＳ Ｐ明朝" panose="02020600040205080304" pitchFamily="18" charset="-128"/>
                        <a:cs typeface="Times New Roman" panose="02020603050405020304" pitchFamily="18" charset="0"/>
                      </a:rPr>
                      <m:t>𝑝</m:t>
                    </m:r>
                  </m:oMath>
                </a14:m>
                <a:r>
                  <a:rPr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sz="2800" dirty="0">
                    <a:ea typeface="ＭＳ Ｐ明朝" panose="02020600040205080304" pitchFamily="18" charset="-128"/>
                    <a:cs typeface="Times New Roman" panose="02020603050405020304" pitchFamily="18" charset="0"/>
                  </a:rPr>
                  <a:t> </a:t>
                </a:r>
                <a14:m>
                  <m:oMath xmlns:m="http://schemas.openxmlformats.org/officeDocument/2006/math">
                    <m:r>
                      <a:rPr lang="en-US" altLang="ja-JP" sz="2800" i="1">
                        <a:latin typeface="Cambria Math"/>
                        <a:ea typeface="ＭＳ Ｐ明朝" panose="02020600040205080304" pitchFamily="18" charset="-128"/>
                        <a:cs typeface="Times New Roman" panose="02020603050405020304" pitchFamily="18" charset="0"/>
                      </a:rPr>
                      <m:t>𝑞</m:t>
                    </m:r>
                  </m:oMath>
                </a14:m>
                <a:r>
                  <a:rPr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が求められないのなら</a:t>
                </a:r>
                <a:endPar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r>
                        <a:rPr lang="en-US" altLang="ja-JP" sz="2800" i="1">
                          <a:latin typeface="Cambria Math"/>
                          <a:ea typeface="ＭＳ Ｐ明朝" panose="02020600040205080304" pitchFamily="18" charset="-128"/>
                          <a:cs typeface="Times New Roman" panose="02020603050405020304" pitchFamily="18" charset="0"/>
                        </a:rPr>
                        <m:t>𝑒𝑑</m:t>
                      </m:r>
                      <m:r>
                        <a:rPr lang="en-US" altLang="ja-JP" sz="2800" b="0" i="1" smtClean="0">
                          <a:latin typeface="Cambria Math"/>
                          <a:ea typeface="ＭＳ Ｐ明朝" panose="02020600040205080304" pitchFamily="18" charset="-128"/>
                          <a:cs typeface="Times New Roman" panose="02020603050405020304" pitchFamily="18" charset="0"/>
                        </a:rPr>
                        <m:t>=</m:t>
                      </m:r>
                      <m:r>
                        <a:rPr lang="en-US" altLang="ja-JP" sz="2800" i="1">
                          <a:latin typeface="Cambria Math"/>
                          <a:ea typeface="ＭＳ Ｐ明朝" panose="02020600040205080304" pitchFamily="18" charset="-128"/>
                          <a:cs typeface="Times New Roman" panose="02020603050405020304" pitchFamily="18" charset="0"/>
                        </a:rPr>
                        <m:t>1(</m:t>
                      </m:r>
                      <m:r>
                        <m:rPr>
                          <m:sty m:val="p"/>
                        </m:rPr>
                        <a:rPr lang="en-US" altLang="ja-JP" sz="2800">
                          <a:latin typeface="Cambria Math"/>
                          <a:ea typeface="ＭＳ Ｐ明朝" panose="02020600040205080304" pitchFamily="18" charset="-128"/>
                          <a:cs typeface="Times New Roman" panose="02020603050405020304" pitchFamily="18" charset="0"/>
                        </a:rPr>
                        <m:t>mod</m:t>
                      </m:r>
                      <m:r>
                        <a:rPr lang="en-US" altLang="ja-JP" sz="2800" i="1">
                          <a:latin typeface="Cambria Math"/>
                          <a:ea typeface="ＭＳ Ｐ明朝" panose="02020600040205080304" pitchFamily="18" charset="-128"/>
                          <a:cs typeface="Times New Roman" panose="02020603050405020304" pitchFamily="18" charset="0"/>
                        </a:rPr>
                        <m:t>(</m:t>
                      </m:r>
                      <m:r>
                        <a:rPr lang="en-US" altLang="ja-JP" sz="2800" i="1">
                          <a:latin typeface="Cambria Math"/>
                          <a:ea typeface="ＭＳ Ｐ明朝" panose="02020600040205080304" pitchFamily="18" charset="-128"/>
                          <a:cs typeface="Times New Roman" panose="02020603050405020304" pitchFamily="18" charset="0"/>
                        </a:rPr>
                        <m:t>𝑝</m:t>
                      </m:r>
                      <m:r>
                        <a:rPr lang="en-US" altLang="ja-JP" sz="2800" i="1">
                          <a:latin typeface="Cambria Math"/>
                          <a:ea typeface="ＭＳ Ｐ明朝" panose="02020600040205080304" pitchFamily="18" charset="-128"/>
                          <a:cs typeface="Times New Roman" panose="02020603050405020304" pitchFamily="18" charset="0"/>
                        </a:rPr>
                        <m:t>−1)(</m:t>
                      </m:r>
                      <m:r>
                        <a:rPr lang="en-US" altLang="ja-JP" sz="2800" i="1">
                          <a:latin typeface="Cambria Math"/>
                          <a:ea typeface="ＭＳ Ｐ明朝" panose="02020600040205080304" pitchFamily="18" charset="-128"/>
                          <a:cs typeface="Times New Roman" panose="02020603050405020304" pitchFamily="18" charset="0"/>
                        </a:rPr>
                        <m:t>𝑞</m:t>
                      </m:r>
                      <m:r>
                        <a:rPr lang="en-US" altLang="ja-JP" sz="2800" i="1">
                          <a:latin typeface="Cambria Math"/>
                          <a:ea typeface="ＭＳ Ｐ明朝" panose="02020600040205080304" pitchFamily="18" charset="-128"/>
                          <a:cs typeface="Times New Roman" panose="02020603050405020304" pitchFamily="18" charset="0"/>
                        </a:rPr>
                        <m:t>−1))</m:t>
                      </m:r>
                    </m:oMath>
                  </m:oMathPara>
                </a14:m>
                <a:endPar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r>
                  <a:rPr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を計算することはできないため秘密鍵</a:t>
                </a:r>
                <a14:m>
                  <m:oMath xmlns:m="http://schemas.openxmlformats.org/officeDocument/2006/math">
                    <m:r>
                      <a:rPr lang="en-US" altLang="ja-JP" sz="2800" i="1">
                        <a:latin typeface="Cambria Math"/>
                        <a:ea typeface="ＭＳ Ｐ明朝" panose="02020600040205080304" pitchFamily="18" charset="-128"/>
                        <a:cs typeface="Times New Roman" panose="02020603050405020304" pitchFamily="18" charset="0"/>
                      </a:rPr>
                      <m:t>𝑑</m:t>
                    </m:r>
                  </m:oMath>
                </a14:m>
                <a:r>
                  <a:rPr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を求めることはできない。</a:t>
                </a:r>
                <a:endPar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p:txBody>
          </p:sp>
        </mc:Choice>
        <mc:Fallback xmlns="">
          <p:sp>
            <p:nvSpPr>
              <p:cNvPr id="25" name="コンテンツ プレースホルダー 2"/>
              <p:cNvSpPr txBox="1">
                <a:spLocks noRot="1" noChangeAspect="1" noMove="1" noResize="1" noEditPoints="1" noAdjustHandles="1" noChangeArrowheads="1" noChangeShapeType="1" noTextEdit="1"/>
              </p:cNvSpPr>
              <p:nvPr/>
            </p:nvSpPr>
            <p:spPr>
              <a:xfrm>
                <a:off x="389086" y="1340768"/>
                <a:ext cx="8229600" cy="5328592"/>
              </a:xfrm>
              <a:prstGeom prst="rect">
                <a:avLst/>
              </a:prstGeom>
              <a:blipFill rotWithShape="1">
                <a:blip r:embed="rId2"/>
                <a:stretch>
                  <a:fillRect l="-1556" r="-4370"/>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8061368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Times New Roman" pitchFamily="18" charset="0"/>
              </a:rPr>
              <a:t>RSA</a:t>
            </a:r>
            <a:r>
              <a:rPr lang="ja-JP" altLang="en-US" dirty="0"/>
              <a:t>方式の実例</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pPr marL="0" indent="0">
              <a:spcBef>
                <a:spcPct val="50000"/>
              </a:spcBef>
              <a:buNone/>
            </a:pPr>
            <a:r>
              <a:rPr lang="en-US" altLang="ja-JP" sz="2800" dirty="0" smtClean="0"/>
              <a:t>RSA</a:t>
            </a:r>
            <a:r>
              <a:rPr lang="ja-JP" altLang="en-US" sz="2800" dirty="0"/>
              <a:t>方式の実例を紹介する。</a:t>
            </a:r>
            <a:r>
              <a:rPr lang="ja-JP" altLang="en-US" sz="2800" dirty="0" smtClean="0"/>
              <a:t>前項までで</a:t>
            </a:r>
            <a:r>
              <a:rPr lang="ja-JP" altLang="en-US" sz="2800" dirty="0"/>
              <a:t>紹介したとおりの条件で実際に値を代入する</a:t>
            </a:r>
            <a:r>
              <a:rPr lang="ja-JP" altLang="en-US" sz="2800" dirty="0" smtClean="0"/>
              <a:t>。</a:t>
            </a:r>
            <a:endParaRPr lang="en-US" altLang="ja-JP" sz="2800" dirty="0" smtClean="0"/>
          </a:p>
          <a:p>
            <a:pPr marL="0" indent="0">
              <a:spcBef>
                <a:spcPct val="50000"/>
              </a:spcBef>
              <a:buNone/>
            </a:pPr>
            <a:r>
              <a:rPr lang="en-US" altLang="ja-JP" sz="2800" dirty="0"/>
              <a:t>p=11,q=37</a:t>
            </a:r>
            <a:r>
              <a:rPr lang="ja-JP" altLang="en-US" sz="2800" dirty="0"/>
              <a:t>とすると</a:t>
            </a:r>
            <a:r>
              <a:rPr lang="en-US" altLang="ja-JP" sz="2800" dirty="0"/>
              <a:t>N=</a:t>
            </a:r>
            <a:r>
              <a:rPr lang="en-US" altLang="ja-JP" sz="2800" dirty="0" err="1"/>
              <a:t>p×q</a:t>
            </a:r>
            <a:r>
              <a:rPr lang="en-US" altLang="ja-JP" sz="2800" dirty="0"/>
              <a:t>=407</a:t>
            </a:r>
            <a:r>
              <a:rPr lang="ja-JP" altLang="en-US" sz="2800" dirty="0"/>
              <a:t>となる。また、</a:t>
            </a:r>
            <a:r>
              <a:rPr lang="ja-JP" altLang="en-US" sz="2800" dirty="0" smtClean="0"/>
              <a:t>公開鍵を</a:t>
            </a:r>
            <a:r>
              <a:rPr lang="en-US" altLang="ja-JP" sz="2800" dirty="0"/>
              <a:t>7</a:t>
            </a:r>
            <a:r>
              <a:rPr lang="ja-JP" altLang="en-US" sz="2800" dirty="0" err="1"/>
              <a:t>、</a:t>
            </a:r>
            <a:r>
              <a:rPr lang="ja-JP" altLang="en-US" sz="2800" dirty="0" smtClean="0"/>
              <a:t>秘密鍵を</a:t>
            </a:r>
            <a:r>
              <a:rPr lang="en-US" altLang="ja-JP" sz="2800" dirty="0"/>
              <a:t>103</a:t>
            </a:r>
            <a:r>
              <a:rPr lang="ja-JP" altLang="en-US" sz="2800" dirty="0"/>
              <a:t>とし、通信文を</a:t>
            </a:r>
            <a:r>
              <a:rPr lang="en-US" altLang="ja-JP" sz="2800" dirty="0"/>
              <a:t>234</a:t>
            </a:r>
            <a:r>
              <a:rPr lang="ja-JP" altLang="en-US" sz="2800" dirty="0"/>
              <a:t>とする。</a:t>
            </a:r>
          </a:p>
          <a:p>
            <a:pPr marL="0" indent="0">
              <a:spcBef>
                <a:spcPct val="50000"/>
              </a:spcBef>
              <a:buNone/>
            </a:pPr>
            <a:endParaRPr lang="en-US" altLang="ja-JP" sz="2400" dirty="0" smtClean="0"/>
          </a:p>
          <a:p>
            <a:pPr marL="0" indent="0">
              <a:spcBef>
                <a:spcPct val="50000"/>
              </a:spcBef>
              <a:buNone/>
            </a:pPr>
            <a:endParaRPr lang="en-US" altLang="ja-JP" sz="2400" dirty="0" smtClean="0"/>
          </a:p>
          <a:p>
            <a:pPr marL="0" indent="0">
              <a:spcBef>
                <a:spcPct val="50000"/>
              </a:spcBef>
              <a:buNone/>
            </a:pPr>
            <a:r>
              <a:rPr lang="ja-JP" altLang="en-US" sz="2800" dirty="0"/>
              <a:t>となり、暗号文</a:t>
            </a:r>
            <a:r>
              <a:rPr lang="en-US" altLang="ja-JP" sz="2800" dirty="0">
                <a:latin typeface="Times New Roman" pitchFamily="18" charset="0"/>
              </a:rPr>
              <a:t>9</a:t>
            </a:r>
            <a:r>
              <a:rPr lang="ja-JP" altLang="en-US" sz="2800" dirty="0"/>
              <a:t>を導き出せた。また、復号化は</a:t>
            </a:r>
          </a:p>
          <a:p>
            <a:pPr marL="0" indent="0">
              <a:spcBef>
                <a:spcPct val="50000"/>
              </a:spcBef>
              <a:buNone/>
            </a:pPr>
            <a:endParaRPr lang="en-US" altLang="ja-JP" sz="2800" dirty="0" smtClean="0"/>
          </a:p>
          <a:p>
            <a:pPr marL="0" indent="0">
              <a:spcBef>
                <a:spcPct val="50000"/>
              </a:spcBef>
              <a:buNone/>
            </a:pPr>
            <a:r>
              <a:rPr lang="ja-JP" altLang="en-US" sz="2800" dirty="0"/>
              <a:t>より、導ける。</a:t>
            </a:r>
          </a:p>
          <a:p>
            <a:pPr marL="0" indent="0">
              <a:spcBef>
                <a:spcPct val="50000"/>
              </a:spcBef>
              <a:buNone/>
            </a:pPr>
            <a:endParaRPr lang="ja-JP" altLang="en-US" sz="2400" dirty="0"/>
          </a:p>
        </p:txBody>
      </p:sp>
      <p:sp>
        <p:nvSpPr>
          <p:cNvPr id="4" name="スライド番号プレースホルダー 3"/>
          <p:cNvSpPr>
            <a:spLocks noGrp="1"/>
          </p:cNvSpPr>
          <p:nvPr>
            <p:ph type="sldNum" sz="quarter" idx="12"/>
          </p:nvPr>
        </p:nvSpPr>
        <p:spPr/>
        <p:txBody>
          <a:bodyPr/>
          <a:lstStyle/>
          <a:p>
            <a:fld id="{3A84F1C8-F49D-4A73-9D9C-0AADF10E836E}" type="slidenum">
              <a:rPr lang="en-US" altLang="ja-JP" smtClean="0"/>
              <a:pPr/>
              <a:t>18</a:t>
            </a:fld>
            <a:endParaRPr lang="en-US" altLang="ja-JP"/>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978176529"/>
              </p:ext>
            </p:extLst>
          </p:nvPr>
        </p:nvGraphicFramePr>
        <p:xfrm>
          <a:off x="971600" y="3284984"/>
          <a:ext cx="6769100" cy="1074738"/>
        </p:xfrm>
        <a:graphic>
          <a:graphicData uri="http://schemas.openxmlformats.org/presentationml/2006/ole">
            <mc:AlternateContent xmlns:mc="http://schemas.openxmlformats.org/markup-compatibility/2006">
              <mc:Choice xmlns:v="urn:schemas-microsoft-com:vml" Requires="v">
                <p:oleObj spid="_x0000_s1028" name="数式" r:id="rId3" imgW="2387600" imgH="457200" progId="Equation.3">
                  <p:embed/>
                </p:oleObj>
              </mc:Choice>
              <mc:Fallback>
                <p:oleObj name="数式" r:id="rId3" imgW="238760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600" y="3284984"/>
                        <a:ext cx="6769100" cy="1074738"/>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オブジェクト 5"/>
          <p:cNvGraphicFramePr>
            <a:graphicFrameLocks noChangeAspect="1"/>
          </p:cNvGraphicFramePr>
          <p:nvPr>
            <p:extLst>
              <p:ext uri="{D42A27DB-BD31-4B8C-83A1-F6EECF244321}">
                <p14:modId xmlns:p14="http://schemas.microsoft.com/office/powerpoint/2010/main" val="525498950"/>
              </p:ext>
            </p:extLst>
          </p:nvPr>
        </p:nvGraphicFramePr>
        <p:xfrm>
          <a:off x="1115616" y="4941168"/>
          <a:ext cx="2520950" cy="433388"/>
        </p:xfrm>
        <a:graphic>
          <a:graphicData uri="http://schemas.openxmlformats.org/presentationml/2006/ole">
            <mc:AlternateContent xmlns:mc="http://schemas.openxmlformats.org/markup-compatibility/2006">
              <mc:Choice xmlns:v="urn:schemas-microsoft-com:vml" Requires="v">
                <p:oleObj spid="_x0000_s1029" name="数式" r:id="rId5" imgW="1180588" imgH="203112" progId="Equation.3">
                  <p:embed/>
                </p:oleObj>
              </mc:Choice>
              <mc:Fallback>
                <p:oleObj name="数式" r:id="rId5" imgW="1180588" imgH="203112"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15616" y="4941168"/>
                        <a:ext cx="2520950" cy="433388"/>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7413890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sz="3600" dirty="0">
                <a:latin typeface="ＭＳ Ｐ明朝" panose="02020600040205080304" pitchFamily="18" charset="-128"/>
                <a:ea typeface="ＭＳ Ｐ明朝" panose="02020600040205080304" pitchFamily="18" charset="-128"/>
                <a:cs typeface="Times New Roman" panose="02020603050405020304" pitchFamily="18" charset="0"/>
              </a:rPr>
              <a:t>RSA</a:t>
            </a:r>
            <a:r>
              <a:rPr lang="ja-JP" altLang="en-US" sz="3600" dirty="0">
                <a:latin typeface="ＭＳ Ｐ明朝" panose="02020600040205080304" pitchFamily="18" charset="-128"/>
                <a:ea typeface="ＭＳ Ｐ明朝" panose="02020600040205080304" pitchFamily="18" charset="-128"/>
                <a:cs typeface="Times New Roman" panose="02020603050405020304" pitchFamily="18" charset="0"/>
              </a:rPr>
              <a:t>公開鍵暗号方式の安全性</a:t>
            </a:r>
            <a:r>
              <a:rPr lang="en-US" altLang="ja-JP" sz="3600" dirty="0">
                <a:latin typeface="ＭＳ Ｐ明朝" panose="02020600040205080304" pitchFamily="18" charset="-128"/>
                <a:ea typeface="ＭＳ Ｐ明朝" panose="02020600040205080304" pitchFamily="18" charset="-128"/>
                <a:cs typeface="Times New Roman" panose="02020603050405020304" pitchFamily="18" charset="0"/>
              </a:rPr>
              <a:t/>
            </a:r>
            <a:br>
              <a:rPr lang="en-US" altLang="ja-JP" sz="3600" dirty="0">
                <a:latin typeface="ＭＳ Ｐ明朝" panose="02020600040205080304" pitchFamily="18" charset="-128"/>
                <a:ea typeface="ＭＳ Ｐ明朝" panose="02020600040205080304" pitchFamily="18" charset="-128"/>
                <a:cs typeface="Times New Roman" panose="02020603050405020304" pitchFamily="18" charset="0"/>
              </a:rPr>
            </a:br>
            <a:endParaRPr kumimoji="1" lang="ja-JP" altLang="en-US" sz="3600" dirty="0">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25" name="コンテンツ プレースホルダー 2"/>
          <p:cNvSpPr txBox="1">
            <a:spLocks/>
          </p:cNvSpPr>
          <p:nvPr/>
        </p:nvSpPr>
        <p:spPr>
          <a:xfrm>
            <a:off x="389086" y="1556792"/>
            <a:ext cx="8229600" cy="51125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dirty="0">
                <a:latin typeface="ＭＳ Ｐ明朝" panose="02020600040205080304" pitchFamily="18" charset="-128"/>
                <a:ea typeface="ＭＳ Ｐ明朝" panose="02020600040205080304" pitchFamily="18" charset="-128"/>
                <a:cs typeface="Times New Roman" panose="02020603050405020304" pitchFamily="18" charset="0"/>
              </a:rPr>
              <a:t>素因数分解は大きい数であればあるほど困難になる</a:t>
            </a:r>
            <a:endParaRPr lang="en-US" altLang="ja-JP"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lgn="ctr">
              <a:buNone/>
            </a:pPr>
            <a:r>
              <a:rPr lang="ja-JP" altLang="en-US" dirty="0">
                <a:latin typeface="ＭＳ Ｐ明朝" panose="02020600040205080304" pitchFamily="18" charset="-128"/>
                <a:ea typeface="ＭＳ Ｐ明朝" panose="02020600040205080304" pitchFamily="18" charset="-128"/>
                <a:cs typeface="Times New Roman" panose="02020603050405020304" pitchFamily="18" charset="0"/>
              </a:rPr>
              <a:t>↓</a:t>
            </a:r>
            <a:endParaRPr lang="en-US" altLang="ja-JP"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r>
              <a:rPr lang="ja-JP" altLang="en-US" dirty="0">
                <a:latin typeface="ＭＳ Ｐ明朝" panose="02020600040205080304" pitchFamily="18" charset="-128"/>
                <a:ea typeface="ＭＳ Ｐ明朝" panose="02020600040205080304" pitchFamily="18" charset="-128"/>
                <a:cs typeface="Times New Roman" panose="02020603050405020304" pitchFamily="18" charset="0"/>
              </a:rPr>
              <a:t>つまり、</a:t>
            </a:r>
            <a:r>
              <a:rPr lang="en-US" altLang="ja-JP" dirty="0">
                <a:latin typeface="ＭＳ Ｐ明朝" panose="02020600040205080304" pitchFamily="18" charset="-128"/>
                <a:ea typeface="ＭＳ Ｐ明朝" panose="02020600040205080304" pitchFamily="18" charset="-128"/>
                <a:cs typeface="Times New Roman" panose="02020603050405020304" pitchFamily="18" charset="0"/>
              </a:rPr>
              <a:t>RSA</a:t>
            </a:r>
            <a:r>
              <a:rPr lang="ja-JP" altLang="en-US" dirty="0">
                <a:latin typeface="ＭＳ Ｐ明朝" panose="02020600040205080304" pitchFamily="18" charset="-128"/>
                <a:ea typeface="ＭＳ Ｐ明朝" panose="02020600040205080304" pitchFamily="18" charset="-128"/>
                <a:cs typeface="Times New Roman" panose="02020603050405020304" pitchFamily="18" charset="0"/>
              </a:rPr>
              <a:t>暗号の強度は使用される</a:t>
            </a:r>
            <a:r>
              <a:rPr lang="en-US" altLang="ja-JP" dirty="0">
                <a:latin typeface="ＭＳ Ｐ明朝" panose="02020600040205080304" pitchFamily="18" charset="-128"/>
                <a:ea typeface="ＭＳ Ｐ明朝" panose="02020600040205080304" pitchFamily="18" charset="-128"/>
                <a:cs typeface="Times New Roman" panose="02020603050405020304" pitchFamily="18" charset="0"/>
              </a:rPr>
              <a:t>2</a:t>
            </a:r>
            <a:r>
              <a:rPr lang="ja-JP" altLang="en-US" dirty="0" err="1">
                <a:latin typeface="ＭＳ Ｐ明朝" panose="02020600040205080304" pitchFamily="18" charset="-128"/>
                <a:ea typeface="ＭＳ Ｐ明朝" panose="02020600040205080304" pitchFamily="18" charset="-128"/>
                <a:cs typeface="Times New Roman" panose="02020603050405020304" pitchFamily="18" charset="0"/>
              </a:rPr>
              <a:t>つの</a:t>
            </a:r>
            <a:r>
              <a:rPr lang="ja-JP" altLang="en-US" dirty="0">
                <a:latin typeface="ＭＳ Ｐ明朝" panose="02020600040205080304" pitchFamily="18" charset="-128"/>
                <a:ea typeface="ＭＳ Ｐ明朝" panose="02020600040205080304" pitchFamily="18" charset="-128"/>
                <a:cs typeface="Times New Roman" panose="02020603050405020304" pitchFamily="18" charset="0"/>
              </a:rPr>
              <a:t>素数の大きさに依存する</a:t>
            </a:r>
            <a:endParaRPr lang="en-US" altLang="ja-JP"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lgn="ctr">
              <a:buNone/>
            </a:pPr>
            <a:endParaRPr lang="en-US" altLang="ja-JP" dirty="0">
              <a:latin typeface="ＭＳ Ｐ明朝" panose="02020600040205080304" pitchFamily="18" charset="-128"/>
              <a:ea typeface="ＭＳ Ｐ明朝" panose="02020600040205080304" pitchFamily="18" charset="-128"/>
              <a:cs typeface="Times New Roman" panose="02020603050405020304" pitchFamily="18" charset="0"/>
            </a:endParaRPr>
          </a:p>
        </p:txBody>
      </p:sp>
    </p:spTree>
    <p:extLst>
      <p:ext uri="{BB962C8B-B14F-4D97-AF65-F5344CB8AC3E}">
        <p14:creationId xmlns:p14="http://schemas.microsoft.com/office/powerpoint/2010/main" val="3312574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p:cNvSpPr>
            <a:spLocks noGrp="1"/>
          </p:cNvSpPr>
          <p:nvPr>
            <p:ph idx="1"/>
          </p:nvPr>
        </p:nvSpPr>
        <p:spPr>
          <a:xfrm>
            <a:off x="467544" y="1844824"/>
            <a:ext cx="8229600" cy="4713387"/>
          </a:xfrm>
        </p:spPr>
        <p:txBody>
          <a:bodyPr>
            <a:normAutofit/>
          </a:bodyPr>
          <a:lstStyle/>
          <a:p>
            <a:r>
              <a:rPr kumimoji="1" lang="ja-JP" altLang="en-US" sz="4000" b="1" dirty="0">
                <a:latin typeface="ＭＳ Ｐ明朝" panose="02020600040205080304" pitchFamily="18" charset="-128"/>
                <a:ea typeface="ＭＳ Ｐ明朝" panose="02020600040205080304" pitchFamily="18" charset="-128"/>
              </a:rPr>
              <a:t>公開鍵暗号方式とは</a:t>
            </a:r>
            <a:endParaRPr kumimoji="1" lang="en-US" altLang="ja-JP" sz="4000" b="1" dirty="0">
              <a:latin typeface="ＭＳ Ｐ明朝" panose="02020600040205080304" pitchFamily="18" charset="-128"/>
              <a:ea typeface="ＭＳ Ｐ明朝" panose="02020600040205080304" pitchFamily="18" charset="-128"/>
            </a:endParaRPr>
          </a:p>
          <a:p>
            <a:endParaRPr lang="en-US" altLang="ja-JP" sz="4000" dirty="0">
              <a:latin typeface="ＭＳ Ｐ明朝" panose="02020600040205080304" pitchFamily="18" charset="-128"/>
              <a:ea typeface="ＭＳ Ｐ明朝" panose="02020600040205080304" pitchFamily="18" charset="-128"/>
            </a:endParaRPr>
          </a:p>
          <a:p>
            <a:r>
              <a:rPr kumimoji="1" lang="en-US" altLang="ja-JP" sz="4000" dirty="0">
                <a:latin typeface="ＭＳ Ｐ明朝" panose="02020600040205080304" pitchFamily="18" charset="-128"/>
                <a:ea typeface="ＭＳ Ｐ明朝" panose="02020600040205080304" pitchFamily="18" charset="-128"/>
              </a:rPr>
              <a:t>RSA</a:t>
            </a:r>
            <a:r>
              <a:rPr kumimoji="1" lang="ja-JP" altLang="en-US" sz="4000" dirty="0">
                <a:latin typeface="ＭＳ Ｐ明朝" panose="02020600040205080304" pitchFamily="18" charset="-128"/>
                <a:ea typeface="ＭＳ Ｐ明朝" panose="02020600040205080304" pitchFamily="18" charset="-128"/>
              </a:rPr>
              <a:t>公開鍵暗号方式について</a:t>
            </a:r>
            <a:endParaRPr kumimoji="1" lang="en-US" altLang="ja-JP" sz="4000" dirty="0">
              <a:latin typeface="ＭＳ Ｐ明朝" panose="02020600040205080304" pitchFamily="18" charset="-128"/>
              <a:ea typeface="ＭＳ Ｐ明朝" panose="02020600040205080304" pitchFamily="18" charset="-128"/>
            </a:endParaRPr>
          </a:p>
          <a:p>
            <a:pPr marL="0" indent="0">
              <a:buNone/>
            </a:pPr>
            <a:endParaRPr kumimoji="1" lang="en-US" altLang="ja-JP" sz="4000" dirty="0">
              <a:latin typeface="ＭＳ Ｐ明朝" panose="02020600040205080304" pitchFamily="18" charset="-128"/>
              <a:ea typeface="ＭＳ Ｐ明朝" panose="02020600040205080304" pitchFamily="18" charset="-128"/>
            </a:endParaRPr>
          </a:p>
          <a:p>
            <a:endParaRPr kumimoji="1" lang="en-US" altLang="ja-JP" sz="3600" dirty="0">
              <a:latin typeface="ＭＳ Ｐ明朝" panose="02020600040205080304" pitchFamily="18" charset="-128"/>
              <a:ea typeface="ＭＳ Ｐ明朝" panose="02020600040205080304" pitchFamily="18" charset="-128"/>
            </a:endParaRPr>
          </a:p>
          <a:p>
            <a:pPr marL="0" indent="0">
              <a:buNone/>
            </a:pPr>
            <a:endParaRPr kumimoji="1" lang="ja-JP" altLang="en-US" sz="3600"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2953729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sz="3600" dirty="0">
                <a:latin typeface="ＭＳ Ｐ明朝" panose="02020600040205080304" pitchFamily="18" charset="-128"/>
                <a:ea typeface="ＭＳ Ｐ明朝" panose="02020600040205080304" pitchFamily="18" charset="-128"/>
                <a:cs typeface="Times New Roman" panose="02020603050405020304" pitchFamily="18" charset="0"/>
              </a:rPr>
              <a:t>RSA</a:t>
            </a:r>
            <a:r>
              <a:rPr lang="ja-JP" altLang="en-US" sz="3600" dirty="0">
                <a:latin typeface="ＭＳ Ｐ明朝" panose="02020600040205080304" pitchFamily="18" charset="-128"/>
                <a:ea typeface="ＭＳ Ｐ明朝" panose="02020600040205080304" pitchFamily="18" charset="-128"/>
                <a:cs typeface="Times New Roman" panose="02020603050405020304" pitchFamily="18" charset="0"/>
              </a:rPr>
              <a:t>公開鍵暗号方式の安全性</a:t>
            </a:r>
            <a:r>
              <a:rPr lang="en-US" altLang="ja-JP" sz="3600" dirty="0">
                <a:latin typeface="ＭＳ Ｐ明朝" panose="02020600040205080304" pitchFamily="18" charset="-128"/>
                <a:ea typeface="ＭＳ Ｐ明朝" panose="02020600040205080304" pitchFamily="18" charset="-128"/>
                <a:cs typeface="Times New Roman" panose="02020603050405020304" pitchFamily="18" charset="0"/>
              </a:rPr>
              <a:t/>
            </a:r>
            <a:br>
              <a:rPr lang="en-US" altLang="ja-JP" sz="3600" dirty="0">
                <a:latin typeface="ＭＳ Ｐ明朝" panose="02020600040205080304" pitchFamily="18" charset="-128"/>
                <a:ea typeface="ＭＳ Ｐ明朝" panose="02020600040205080304" pitchFamily="18" charset="-128"/>
                <a:cs typeface="Times New Roman" panose="02020603050405020304" pitchFamily="18" charset="0"/>
              </a:rPr>
            </a:br>
            <a:endParaRPr kumimoji="1" lang="ja-JP" altLang="en-US" sz="3600" dirty="0">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25" name="コンテンツ プレースホルダー 2"/>
          <p:cNvSpPr txBox="1">
            <a:spLocks/>
          </p:cNvSpPr>
          <p:nvPr/>
        </p:nvSpPr>
        <p:spPr>
          <a:xfrm>
            <a:off x="389086" y="1556792"/>
            <a:ext cx="8229600" cy="51125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dirty="0">
                <a:latin typeface="ＭＳ Ｐ明朝" panose="02020600040205080304" pitchFamily="18" charset="-128"/>
                <a:ea typeface="ＭＳ Ｐ明朝" panose="02020600040205080304" pitchFamily="18" charset="-128"/>
                <a:cs typeface="Times New Roman" panose="02020603050405020304" pitchFamily="18" charset="0"/>
              </a:rPr>
              <a:t>NTT</a:t>
            </a:r>
            <a:r>
              <a:rPr lang="ja-JP" altLang="en-US" dirty="0">
                <a:latin typeface="ＭＳ Ｐ明朝" panose="02020600040205080304" pitchFamily="18" charset="-128"/>
                <a:ea typeface="ＭＳ Ｐ明朝" panose="02020600040205080304" pitchFamily="18" charset="-128"/>
                <a:cs typeface="Times New Roman" panose="02020603050405020304" pitchFamily="18" charset="0"/>
              </a:rPr>
              <a:t>は</a:t>
            </a:r>
            <a:r>
              <a:rPr lang="en-US" altLang="ja-JP" dirty="0">
                <a:latin typeface="ＭＳ Ｐ明朝" panose="02020600040205080304" pitchFamily="18" charset="-128"/>
                <a:ea typeface="ＭＳ Ｐ明朝" panose="02020600040205080304" pitchFamily="18" charset="-128"/>
                <a:cs typeface="Times New Roman" panose="02020603050405020304" pitchFamily="18" charset="0"/>
              </a:rPr>
              <a:t>2009</a:t>
            </a:r>
            <a:r>
              <a:rPr lang="ja-JP" altLang="en-US" dirty="0">
                <a:latin typeface="ＭＳ Ｐ明朝" panose="02020600040205080304" pitchFamily="18" charset="-128"/>
                <a:ea typeface="ＭＳ Ｐ明朝" panose="02020600040205080304" pitchFamily="18" charset="-128"/>
                <a:cs typeface="Times New Roman" panose="02020603050405020304" pitchFamily="18" charset="0"/>
              </a:rPr>
              <a:t>年</a:t>
            </a:r>
            <a:r>
              <a:rPr lang="en-US" altLang="ja-JP" dirty="0">
                <a:latin typeface="ＭＳ Ｐ明朝" panose="02020600040205080304" pitchFamily="18" charset="-128"/>
                <a:ea typeface="ＭＳ Ｐ明朝" panose="02020600040205080304" pitchFamily="18" charset="-128"/>
                <a:cs typeface="Times New Roman" panose="02020603050405020304" pitchFamily="18" charset="0"/>
              </a:rPr>
              <a:t>12</a:t>
            </a:r>
            <a:r>
              <a:rPr lang="ja-JP" altLang="en-US" dirty="0">
                <a:latin typeface="ＭＳ Ｐ明朝" panose="02020600040205080304" pitchFamily="18" charset="-128"/>
                <a:ea typeface="ＭＳ Ｐ明朝" panose="02020600040205080304" pitchFamily="18" charset="-128"/>
                <a:cs typeface="Times New Roman" panose="02020603050405020304" pitchFamily="18" charset="0"/>
              </a:rPr>
              <a:t>月、海外の研究機関と共同で素因数分解問題で世界記録を更新</a:t>
            </a:r>
            <a:endParaRPr lang="en-US" altLang="ja-JP"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endParaRPr lang="en-US" altLang="ja-JP"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r>
              <a:rPr lang="ja-JP" altLang="en-US" dirty="0">
                <a:latin typeface="ＭＳ Ｐ明朝" panose="02020600040205080304" pitchFamily="18" charset="-128"/>
                <a:ea typeface="ＭＳ Ｐ明朝" panose="02020600040205080304" pitchFamily="18" charset="-128"/>
                <a:cs typeface="Times New Roman" panose="02020603050405020304" pitchFamily="18" charset="0"/>
              </a:rPr>
              <a:t>一般数体ふるい法で</a:t>
            </a:r>
            <a:r>
              <a:rPr lang="en-US" altLang="ja-JP" dirty="0">
                <a:latin typeface="ＭＳ Ｐ明朝" panose="02020600040205080304" pitchFamily="18" charset="-128"/>
                <a:ea typeface="ＭＳ Ｐ明朝" panose="02020600040205080304" pitchFamily="18" charset="-128"/>
                <a:cs typeface="Times New Roman" panose="02020603050405020304" pitchFamily="18" charset="0"/>
              </a:rPr>
              <a:t>768</a:t>
            </a:r>
            <a:r>
              <a:rPr lang="ja-JP" altLang="en-US" dirty="0">
                <a:latin typeface="ＭＳ Ｐ明朝" panose="02020600040205080304" pitchFamily="18" charset="-128"/>
                <a:ea typeface="ＭＳ Ｐ明朝" panose="02020600040205080304" pitchFamily="18" charset="-128"/>
                <a:cs typeface="Times New Roman" panose="02020603050405020304" pitchFamily="18" charset="0"/>
              </a:rPr>
              <a:t>ビット、</a:t>
            </a:r>
            <a:r>
              <a:rPr lang="en-US" altLang="ja-JP" dirty="0">
                <a:latin typeface="ＭＳ Ｐ明朝" panose="02020600040205080304" pitchFamily="18" charset="-128"/>
                <a:ea typeface="ＭＳ Ｐ明朝" panose="02020600040205080304" pitchFamily="18" charset="-128"/>
                <a:cs typeface="Times New Roman" panose="02020603050405020304" pitchFamily="18" charset="0"/>
              </a:rPr>
              <a:t>10</a:t>
            </a:r>
            <a:r>
              <a:rPr lang="ja-JP" altLang="en-US" dirty="0">
                <a:latin typeface="ＭＳ Ｐ明朝" panose="02020600040205080304" pitchFamily="18" charset="-128"/>
                <a:ea typeface="ＭＳ Ｐ明朝" panose="02020600040205080304" pitchFamily="18" charset="-128"/>
                <a:cs typeface="Times New Roman" panose="02020603050405020304" pitchFamily="18" charset="0"/>
              </a:rPr>
              <a:t>進</a:t>
            </a:r>
            <a:r>
              <a:rPr lang="en-US" altLang="ja-JP" dirty="0">
                <a:latin typeface="ＭＳ Ｐ明朝" panose="02020600040205080304" pitchFamily="18" charset="-128"/>
                <a:ea typeface="ＭＳ Ｐ明朝" panose="02020600040205080304" pitchFamily="18" charset="-128"/>
                <a:cs typeface="Times New Roman" panose="02020603050405020304" pitchFamily="18" charset="0"/>
              </a:rPr>
              <a:t>232</a:t>
            </a:r>
            <a:r>
              <a:rPr lang="ja-JP" altLang="en-US" dirty="0">
                <a:latin typeface="ＭＳ Ｐ明朝" panose="02020600040205080304" pitchFamily="18" charset="-128"/>
                <a:ea typeface="ＭＳ Ｐ明朝" panose="02020600040205080304" pitchFamily="18" charset="-128"/>
                <a:cs typeface="Times New Roman" panose="02020603050405020304" pitchFamily="18" charset="0"/>
              </a:rPr>
              <a:t>ケタの素因数分解に成功</a:t>
            </a:r>
            <a:endParaRPr lang="en-US" altLang="ja-JP"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endParaRPr lang="en-US" altLang="ja-JP" sz="12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lgn="r">
              <a:buNone/>
            </a:pPr>
            <a:r>
              <a:rPr lang="en-US" altLang="ja-JP" sz="1200" dirty="0">
                <a:latin typeface="ＭＳ Ｐ明朝" panose="02020600040205080304" pitchFamily="18" charset="-128"/>
                <a:ea typeface="ＭＳ Ｐ明朝" panose="02020600040205080304" pitchFamily="18" charset="-128"/>
                <a:cs typeface="Times New Roman" panose="02020603050405020304" pitchFamily="18" charset="0"/>
              </a:rPr>
              <a:t>768bit</a:t>
            </a:r>
            <a:r>
              <a:rPr lang="ja-JP" altLang="en-US" sz="1200" dirty="0">
                <a:latin typeface="ＭＳ Ｐ明朝" panose="02020600040205080304" pitchFamily="18" charset="-128"/>
                <a:ea typeface="ＭＳ Ｐ明朝" panose="02020600040205080304" pitchFamily="18" charset="-128"/>
                <a:cs typeface="Times New Roman" panose="02020603050405020304" pitchFamily="18" charset="0"/>
              </a:rPr>
              <a:t>合成数の素因数分解に成功、</a:t>
            </a:r>
            <a:r>
              <a:rPr lang="en-US" altLang="ja-JP" sz="1200" dirty="0">
                <a:latin typeface="ＭＳ Ｐ明朝" panose="02020600040205080304" pitchFamily="18" charset="-128"/>
                <a:ea typeface="ＭＳ Ｐ明朝" panose="02020600040205080304" pitchFamily="18" charset="-128"/>
                <a:cs typeface="Times New Roman" panose="02020603050405020304" pitchFamily="18" charset="0"/>
              </a:rPr>
              <a:t>NTT</a:t>
            </a:r>
            <a:r>
              <a:rPr lang="ja-JP" altLang="en-US" sz="1200" dirty="0" err="1">
                <a:latin typeface="ＭＳ Ｐ明朝" panose="02020600040205080304" pitchFamily="18" charset="-128"/>
                <a:ea typeface="ＭＳ Ｐ明朝" panose="02020600040205080304" pitchFamily="18" charset="-128"/>
                <a:cs typeface="Times New Roman" panose="02020603050405020304" pitchFamily="18" charset="0"/>
              </a:rPr>
              <a:t>らが</a:t>
            </a:r>
            <a:r>
              <a:rPr lang="ja-JP" altLang="en-US" sz="1200" dirty="0">
                <a:latin typeface="ＭＳ Ｐ明朝" panose="02020600040205080304" pitchFamily="18" charset="-128"/>
                <a:ea typeface="ＭＳ Ｐ明朝" panose="02020600040205080304" pitchFamily="18" charset="-128"/>
                <a:cs typeface="Times New Roman" panose="02020603050405020304" pitchFamily="18" charset="0"/>
              </a:rPr>
              <a:t>世界記録更新 </a:t>
            </a:r>
            <a:r>
              <a:rPr lang="en-US" altLang="ja-JP" sz="1200" dirty="0">
                <a:latin typeface="ＭＳ Ｐ明朝" panose="02020600040205080304" pitchFamily="18" charset="-128"/>
                <a:ea typeface="ＭＳ Ｐ明朝" panose="02020600040205080304" pitchFamily="18" charset="-128"/>
                <a:cs typeface="Times New Roman" panose="02020603050405020304" pitchFamily="18" charset="0"/>
              </a:rPr>
              <a:t>-INTERNET Watch:</a:t>
            </a:r>
          </a:p>
          <a:p>
            <a:pPr marL="0" indent="0" algn="r">
              <a:buNone/>
            </a:pPr>
            <a:r>
              <a:rPr lang="en-US" altLang="ja-JP" sz="1200" dirty="0">
                <a:latin typeface="ＭＳ Ｐ明朝" panose="02020600040205080304" pitchFamily="18" charset="-128"/>
                <a:ea typeface="ＭＳ Ｐ明朝" panose="02020600040205080304" pitchFamily="18" charset="-128"/>
                <a:cs typeface="Times New Roman" panose="02020603050405020304" pitchFamily="18" charset="0"/>
                <a:hlinkClick r:id="rId2"/>
              </a:rPr>
              <a:t>http://internet.watch.impress.co.jp/docs/news/20100108_341353.html</a:t>
            </a:r>
            <a:endParaRPr lang="en-US" altLang="ja-JP" sz="12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endParaRPr lang="en-US" altLang="ja-JP" sz="1200" dirty="0">
              <a:latin typeface="ＭＳ Ｐ明朝" panose="02020600040205080304" pitchFamily="18" charset="-128"/>
              <a:ea typeface="ＭＳ Ｐ明朝" panose="02020600040205080304" pitchFamily="18" charset="-128"/>
              <a:cs typeface="Times New Roman" panose="02020603050405020304" pitchFamily="18" charset="0"/>
            </a:endParaRPr>
          </a:p>
        </p:txBody>
      </p:sp>
    </p:spTree>
    <p:extLst>
      <p:ext uri="{BB962C8B-B14F-4D97-AF65-F5344CB8AC3E}">
        <p14:creationId xmlns:p14="http://schemas.microsoft.com/office/powerpoint/2010/main" val="17862810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1143000"/>
          </a:xfrm>
        </p:spPr>
        <p:txBody>
          <a:bodyPr>
            <a:noAutofit/>
          </a:bodyPr>
          <a:lstStyle/>
          <a:p>
            <a:r>
              <a:rPr lang="en-US" altLang="ja-JP" sz="3600" dirty="0">
                <a:latin typeface="ＭＳ Ｐ明朝" panose="02020600040205080304" pitchFamily="18" charset="-128"/>
                <a:ea typeface="ＭＳ Ｐ明朝" panose="02020600040205080304" pitchFamily="18" charset="-128"/>
                <a:cs typeface="Times New Roman" panose="02020603050405020304" pitchFamily="18" charset="0"/>
              </a:rPr>
              <a:t>RSA</a:t>
            </a:r>
            <a:r>
              <a:rPr lang="ja-JP" altLang="en-US" sz="3600" dirty="0">
                <a:latin typeface="ＭＳ Ｐ明朝" panose="02020600040205080304" pitchFamily="18" charset="-128"/>
                <a:ea typeface="ＭＳ Ｐ明朝" panose="02020600040205080304" pitchFamily="18" charset="-128"/>
                <a:cs typeface="Times New Roman" panose="02020603050405020304" pitchFamily="18" charset="0"/>
              </a:rPr>
              <a:t>公開鍵暗号方式の安全性</a:t>
            </a:r>
            <a:r>
              <a:rPr lang="en-US" altLang="ja-JP" sz="3600" dirty="0">
                <a:latin typeface="ＭＳ Ｐ明朝" panose="02020600040205080304" pitchFamily="18" charset="-128"/>
                <a:ea typeface="ＭＳ Ｐ明朝" panose="02020600040205080304" pitchFamily="18" charset="-128"/>
                <a:cs typeface="Times New Roman" panose="02020603050405020304" pitchFamily="18" charset="0"/>
              </a:rPr>
              <a:t/>
            </a:r>
            <a:br>
              <a:rPr lang="en-US" altLang="ja-JP" sz="3600" dirty="0">
                <a:latin typeface="ＭＳ Ｐ明朝" panose="02020600040205080304" pitchFamily="18" charset="-128"/>
                <a:ea typeface="ＭＳ Ｐ明朝" panose="02020600040205080304" pitchFamily="18" charset="-128"/>
                <a:cs typeface="Times New Roman" panose="02020603050405020304" pitchFamily="18" charset="0"/>
              </a:rPr>
            </a:br>
            <a:endParaRPr kumimoji="1" lang="ja-JP" altLang="en-US" sz="3600" dirty="0">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25" name="コンテンツ プレースホルダー 2"/>
          <p:cNvSpPr txBox="1">
            <a:spLocks/>
          </p:cNvSpPr>
          <p:nvPr/>
        </p:nvSpPr>
        <p:spPr>
          <a:xfrm>
            <a:off x="389086" y="1556792"/>
            <a:ext cx="8229600" cy="544522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r>
              <a:rPr lang="ja-JP" altLang="en-US" sz="2400" dirty="0">
                <a:latin typeface="ＭＳ Ｐ明朝" panose="02020600040205080304" pitchFamily="18" charset="-128"/>
                <a:ea typeface="ＭＳ Ｐ明朝" panose="02020600040205080304" pitchFamily="18" charset="-128"/>
                <a:cs typeface="Times New Roman" panose="02020603050405020304" pitchFamily="18" charset="0"/>
              </a:rPr>
              <a:t>内閣官房情報セキュリティセンター「情報セキュリティ政策会議」にて</a:t>
            </a:r>
            <a:r>
              <a:rPr lang="en-US" altLang="ja-JP" sz="2400" dirty="0">
                <a:latin typeface="ＭＳ Ｐ明朝" panose="02020600040205080304" pitchFamily="18" charset="-128"/>
                <a:ea typeface="ＭＳ Ｐ明朝" panose="02020600040205080304" pitchFamily="18" charset="-128"/>
                <a:cs typeface="Times New Roman" panose="02020603050405020304" pitchFamily="18" charset="0"/>
              </a:rPr>
              <a:t>1024</a:t>
            </a:r>
            <a:r>
              <a:rPr lang="ja-JP" altLang="en-US" sz="2400" dirty="0">
                <a:latin typeface="ＭＳ Ｐ明朝" panose="02020600040205080304" pitchFamily="18" charset="-128"/>
                <a:ea typeface="ＭＳ Ｐ明朝" panose="02020600040205080304" pitchFamily="18" charset="-128"/>
                <a:cs typeface="Times New Roman" panose="02020603050405020304" pitchFamily="18" charset="0"/>
              </a:rPr>
              <a:t>ビットの</a:t>
            </a:r>
            <a:r>
              <a:rPr lang="en-US" altLang="ja-JP" sz="2400" dirty="0">
                <a:latin typeface="ＭＳ Ｐ明朝" panose="02020600040205080304" pitchFamily="18" charset="-128"/>
                <a:ea typeface="ＭＳ Ｐ明朝" panose="02020600040205080304" pitchFamily="18" charset="-128"/>
                <a:cs typeface="Times New Roman" panose="02020603050405020304" pitchFamily="18" charset="0"/>
              </a:rPr>
              <a:t>RSA</a:t>
            </a:r>
            <a:r>
              <a:rPr lang="ja-JP" altLang="en-US" sz="2400" dirty="0">
                <a:latin typeface="ＭＳ Ｐ明朝" panose="02020600040205080304" pitchFamily="18" charset="-128"/>
                <a:ea typeface="ＭＳ Ｐ明朝" panose="02020600040205080304" pitchFamily="18" charset="-128"/>
                <a:cs typeface="Times New Roman" panose="02020603050405020304" pitchFamily="18" charset="0"/>
              </a:rPr>
              <a:t>暗号の安全性低下を指摘</a:t>
            </a:r>
            <a:endParaRPr lang="en-US" altLang="ja-JP" sz="2400" dirty="0">
              <a:latin typeface="ＭＳ Ｐ明朝" panose="02020600040205080304" pitchFamily="18" charset="-128"/>
              <a:ea typeface="ＭＳ Ｐ明朝" panose="02020600040205080304" pitchFamily="18" charset="-128"/>
              <a:cs typeface="Times New Roman" panose="02020603050405020304" pitchFamily="18" charset="0"/>
            </a:endParaRPr>
          </a:p>
          <a:p>
            <a:endParaRPr lang="en-US" altLang="ja-JP" sz="12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lgn="r">
              <a:buNone/>
            </a:pPr>
            <a:r>
              <a:rPr lang="ja-JP" altLang="en-US" sz="1200" dirty="0">
                <a:latin typeface="ＭＳ Ｐ明朝" panose="02020600040205080304" pitchFamily="18" charset="-128"/>
                <a:ea typeface="ＭＳ Ｐ明朝" panose="02020600040205080304" pitchFamily="18" charset="-128"/>
                <a:cs typeface="Times New Roman" panose="02020603050405020304" pitchFamily="18" charset="0"/>
              </a:rPr>
              <a:t>平成</a:t>
            </a:r>
            <a:r>
              <a:rPr lang="en-US" altLang="ja-JP" sz="1200" dirty="0">
                <a:latin typeface="ＭＳ Ｐ明朝" panose="02020600040205080304" pitchFamily="18" charset="-128"/>
                <a:ea typeface="ＭＳ Ｐ明朝" panose="02020600040205080304" pitchFamily="18" charset="-128"/>
                <a:cs typeface="Times New Roman" panose="02020603050405020304" pitchFamily="18" charset="0"/>
              </a:rPr>
              <a:t>24</a:t>
            </a:r>
            <a:r>
              <a:rPr lang="ja-JP" altLang="en-US" sz="1200" dirty="0">
                <a:latin typeface="ＭＳ Ｐ明朝" panose="02020600040205080304" pitchFamily="18" charset="-128"/>
                <a:ea typeface="ＭＳ Ｐ明朝" panose="02020600040205080304" pitchFamily="18" charset="-128"/>
                <a:cs typeface="Times New Roman" panose="02020603050405020304" pitchFamily="18" charset="0"/>
              </a:rPr>
              <a:t>年</a:t>
            </a:r>
            <a:r>
              <a:rPr lang="en-US" altLang="ja-JP" sz="1200" dirty="0">
                <a:latin typeface="ＭＳ Ｐ明朝" panose="02020600040205080304" pitchFamily="18" charset="-128"/>
                <a:ea typeface="ＭＳ Ｐ明朝" panose="02020600040205080304" pitchFamily="18" charset="-128"/>
                <a:cs typeface="Times New Roman" panose="02020603050405020304" pitchFamily="18" charset="0"/>
              </a:rPr>
              <a:t>10</a:t>
            </a:r>
            <a:r>
              <a:rPr lang="ja-JP" altLang="en-US" sz="1200" dirty="0">
                <a:latin typeface="ＭＳ Ｐ明朝" panose="02020600040205080304" pitchFamily="18" charset="-128"/>
                <a:ea typeface="ＭＳ Ｐ明朝" panose="02020600040205080304" pitchFamily="18" charset="-128"/>
                <a:cs typeface="Times New Roman" panose="02020603050405020304" pitchFamily="18" charset="0"/>
              </a:rPr>
              <a:t>月</a:t>
            </a:r>
            <a:r>
              <a:rPr lang="en-US" altLang="ja-JP" sz="1200" dirty="0">
                <a:latin typeface="ＭＳ Ｐ明朝" panose="02020600040205080304" pitchFamily="18" charset="-128"/>
                <a:ea typeface="ＭＳ Ｐ明朝" panose="02020600040205080304" pitchFamily="18" charset="-128"/>
                <a:cs typeface="Times New Roman" panose="02020603050405020304" pitchFamily="18" charset="0"/>
              </a:rPr>
              <a:t>26</a:t>
            </a:r>
            <a:r>
              <a:rPr lang="ja-JP" altLang="en-US" sz="1200" dirty="0">
                <a:latin typeface="ＭＳ Ｐ明朝" panose="02020600040205080304" pitchFamily="18" charset="-128"/>
                <a:ea typeface="ＭＳ Ｐ明朝" panose="02020600040205080304" pitchFamily="18" charset="-128"/>
                <a:cs typeface="Times New Roman" panose="02020603050405020304" pitchFamily="18" charset="0"/>
              </a:rPr>
              <a:t>日改定　情報セキュリティ対策推進会議決定</a:t>
            </a:r>
            <a:endParaRPr lang="en-US" altLang="ja-JP" sz="12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lgn="r">
              <a:buNone/>
            </a:pPr>
            <a:r>
              <a:rPr lang="ja-JP" altLang="en-US" sz="1200" dirty="0">
                <a:latin typeface="ＭＳ Ｐ明朝" panose="02020600040205080304" pitchFamily="18" charset="-128"/>
                <a:ea typeface="ＭＳ Ｐ明朝" panose="02020600040205080304" pitchFamily="18" charset="-128"/>
                <a:cs typeface="Times New Roman" panose="02020603050405020304" pitchFamily="18" charset="0"/>
              </a:rPr>
              <a:t>政府機関の情報システムにおいて使用されている暗号アルゴリズム</a:t>
            </a:r>
            <a:r>
              <a:rPr lang="en-US" altLang="ja-JP" sz="1200" dirty="0">
                <a:latin typeface="ＭＳ Ｐ明朝" panose="02020600040205080304" pitchFamily="18" charset="-128"/>
                <a:ea typeface="ＭＳ Ｐ明朝" panose="02020600040205080304" pitchFamily="18" charset="-128"/>
                <a:cs typeface="Times New Roman" panose="02020603050405020304" pitchFamily="18" charset="0"/>
              </a:rPr>
              <a:t>SHA-1</a:t>
            </a:r>
            <a:r>
              <a:rPr lang="ja-JP" altLang="en-US" sz="1200" dirty="0">
                <a:latin typeface="ＭＳ Ｐ明朝" panose="02020600040205080304" pitchFamily="18" charset="-128"/>
                <a:ea typeface="ＭＳ Ｐ明朝" panose="02020600040205080304" pitchFamily="18" charset="-128"/>
                <a:cs typeface="Times New Roman" panose="02020603050405020304" pitchFamily="18" charset="0"/>
              </a:rPr>
              <a:t>及び</a:t>
            </a:r>
            <a:r>
              <a:rPr lang="en-US" altLang="ja-JP" sz="1200" dirty="0">
                <a:latin typeface="ＭＳ Ｐ明朝" panose="02020600040205080304" pitchFamily="18" charset="-128"/>
                <a:ea typeface="ＭＳ Ｐ明朝" panose="02020600040205080304" pitchFamily="18" charset="-128"/>
                <a:cs typeface="Times New Roman" panose="02020603050405020304" pitchFamily="18" charset="0"/>
              </a:rPr>
              <a:t>RSA1024</a:t>
            </a:r>
            <a:r>
              <a:rPr lang="ja-JP" altLang="en-US" sz="1200" dirty="0">
                <a:latin typeface="ＭＳ Ｐ明朝" panose="02020600040205080304" pitchFamily="18" charset="-128"/>
                <a:ea typeface="ＭＳ Ｐ明朝" panose="02020600040205080304" pitchFamily="18" charset="-128"/>
                <a:cs typeface="Times New Roman" panose="02020603050405020304" pitchFamily="18" charset="0"/>
              </a:rPr>
              <a:t>に係る移行指針</a:t>
            </a:r>
            <a:endParaRPr lang="en-US" altLang="ja-JP" sz="12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lgn="r">
              <a:buNone/>
            </a:pPr>
            <a:r>
              <a:rPr lang="en-US" altLang="ja-JP" sz="1200" dirty="0">
                <a:latin typeface="ＭＳ Ｐ明朝" panose="02020600040205080304" pitchFamily="18" charset="-128"/>
                <a:ea typeface="ＭＳ Ｐ明朝" panose="02020600040205080304" pitchFamily="18" charset="-128"/>
                <a:cs typeface="Times New Roman" panose="02020603050405020304" pitchFamily="18" charset="0"/>
                <a:hlinkClick r:id="rId2"/>
              </a:rPr>
              <a:t>http://www.nisc.go.jp/active/general/pdf/angou_ikoushishin.pdf</a:t>
            </a:r>
            <a:endParaRPr lang="en-US" altLang="ja-JP" sz="12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lgn="r">
              <a:buNone/>
            </a:pPr>
            <a:endParaRPr lang="en-US" altLang="ja-JP" sz="1200" dirty="0">
              <a:latin typeface="ＭＳ Ｐ明朝" panose="02020600040205080304" pitchFamily="18" charset="-128"/>
              <a:ea typeface="ＭＳ Ｐ明朝" panose="02020600040205080304" pitchFamily="18" charset="-128"/>
              <a:cs typeface="Times New Roman" panose="02020603050405020304" pitchFamily="18" charset="0"/>
            </a:endParaRPr>
          </a:p>
          <a:p>
            <a:r>
              <a:rPr lang="en-US" altLang="ja-JP" sz="2400" dirty="0">
                <a:latin typeface="ＭＳ Ｐ明朝" panose="02020600040205080304" pitchFamily="18" charset="-128"/>
                <a:ea typeface="ＭＳ Ｐ明朝" panose="02020600040205080304" pitchFamily="18" charset="-128"/>
                <a:cs typeface="Times New Roman" panose="02020603050405020304" pitchFamily="18" charset="0"/>
              </a:rPr>
              <a:t>Google</a:t>
            </a:r>
            <a:r>
              <a:rPr lang="ja-JP" altLang="en-US" sz="2400" dirty="0">
                <a:latin typeface="ＭＳ Ｐ明朝" panose="02020600040205080304" pitchFamily="18" charset="-128"/>
                <a:ea typeface="ＭＳ Ｐ明朝" panose="02020600040205080304" pitchFamily="18" charset="-128"/>
                <a:cs typeface="Times New Roman" panose="02020603050405020304" pitchFamily="18" charset="0"/>
              </a:rPr>
              <a:t>では</a:t>
            </a:r>
            <a:r>
              <a:rPr lang="en-US" altLang="ja-JP" sz="2400" dirty="0">
                <a:latin typeface="ＭＳ Ｐ明朝" panose="02020600040205080304" pitchFamily="18" charset="-128"/>
                <a:ea typeface="ＭＳ Ｐ明朝" panose="02020600040205080304" pitchFamily="18" charset="-128"/>
                <a:cs typeface="Times New Roman" panose="02020603050405020304" pitchFamily="18" charset="0"/>
              </a:rPr>
              <a:t>2013</a:t>
            </a:r>
            <a:r>
              <a:rPr lang="ja-JP" altLang="en-US" sz="2400" dirty="0">
                <a:latin typeface="ＭＳ Ｐ明朝" panose="02020600040205080304" pitchFamily="18" charset="-128"/>
                <a:ea typeface="ＭＳ Ｐ明朝" panose="02020600040205080304" pitchFamily="18" charset="-128"/>
                <a:cs typeface="Times New Roman" panose="02020603050405020304" pitchFamily="18" charset="0"/>
              </a:rPr>
              <a:t>年に</a:t>
            </a:r>
            <a:r>
              <a:rPr lang="en-US" altLang="ja-JP" sz="2400" dirty="0">
                <a:latin typeface="ＭＳ Ｐ明朝" panose="02020600040205080304" pitchFamily="18" charset="-128"/>
                <a:ea typeface="ＭＳ Ｐ明朝" panose="02020600040205080304" pitchFamily="18" charset="-128"/>
                <a:cs typeface="Times New Roman" panose="02020603050405020304" pitchFamily="18" charset="0"/>
              </a:rPr>
              <a:t>2048</a:t>
            </a:r>
            <a:r>
              <a:rPr lang="ja-JP" altLang="en-US" sz="2400" dirty="0">
                <a:latin typeface="ＭＳ Ｐ明朝" panose="02020600040205080304" pitchFamily="18" charset="-128"/>
                <a:ea typeface="ＭＳ Ｐ明朝" panose="02020600040205080304" pitchFamily="18" charset="-128"/>
                <a:cs typeface="Times New Roman" panose="02020603050405020304" pitchFamily="18" charset="0"/>
              </a:rPr>
              <a:t>ビット</a:t>
            </a:r>
            <a:r>
              <a:rPr lang="en-US" altLang="ja-JP" sz="2400" dirty="0">
                <a:latin typeface="ＭＳ Ｐ明朝" panose="02020600040205080304" pitchFamily="18" charset="-128"/>
                <a:ea typeface="ＭＳ Ｐ明朝" panose="02020600040205080304" pitchFamily="18" charset="-128"/>
                <a:cs typeface="Times New Roman" panose="02020603050405020304" pitchFamily="18" charset="0"/>
              </a:rPr>
              <a:t>RSA</a:t>
            </a:r>
            <a:r>
              <a:rPr lang="ja-JP" altLang="en-US" sz="2400" dirty="0">
                <a:latin typeface="ＭＳ Ｐ明朝" panose="02020600040205080304" pitchFamily="18" charset="-128"/>
                <a:ea typeface="ＭＳ Ｐ明朝" panose="02020600040205080304" pitchFamily="18" charset="-128"/>
                <a:cs typeface="Times New Roman" panose="02020603050405020304" pitchFamily="18" charset="0"/>
              </a:rPr>
              <a:t>暗号化キーへのアップグレードを完了</a:t>
            </a:r>
            <a:endParaRPr lang="en-US" altLang="ja-JP" sz="2400" dirty="0">
              <a:latin typeface="ＭＳ Ｐ明朝" panose="02020600040205080304" pitchFamily="18" charset="-128"/>
              <a:ea typeface="ＭＳ Ｐ明朝" panose="02020600040205080304" pitchFamily="18" charset="-128"/>
              <a:cs typeface="Times New Roman" panose="02020603050405020304" pitchFamily="18" charset="0"/>
            </a:endParaRPr>
          </a:p>
          <a:p>
            <a:endParaRPr lang="en-US" altLang="ja-JP" sz="12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lgn="r">
              <a:buNone/>
            </a:pPr>
            <a:r>
              <a:rPr lang="ja-JP" altLang="en-US" sz="1200" dirty="0">
                <a:latin typeface="ＭＳ Ｐ明朝" panose="02020600040205080304" pitchFamily="18" charset="-128"/>
                <a:ea typeface="ＭＳ Ｐ明朝" panose="02020600040205080304" pitchFamily="18" charset="-128"/>
                <a:cs typeface="Times New Roman" panose="02020603050405020304" pitchFamily="18" charset="0"/>
              </a:rPr>
              <a:t>グーグル、</a:t>
            </a:r>
            <a:r>
              <a:rPr lang="en-US" altLang="ja-JP" sz="1200" dirty="0">
                <a:latin typeface="ＭＳ Ｐ明朝" panose="02020600040205080304" pitchFamily="18" charset="-128"/>
                <a:ea typeface="ＭＳ Ｐ明朝" panose="02020600040205080304" pitchFamily="18" charset="-128"/>
                <a:cs typeface="Times New Roman" panose="02020603050405020304" pitchFamily="18" charset="0"/>
              </a:rPr>
              <a:t>2048</a:t>
            </a:r>
            <a:r>
              <a:rPr lang="ja-JP" altLang="en-US" sz="1200" dirty="0">
                <a:latin typeface="ＭＳ Ｐ明朝" panose="02020600040205080304" pitchFamily="18" charset="-128"/>
                <a:ea typeface="ＭＳ Ｐ明朝" panose="02020600040205080304" pitchFamily="18" charset="-128"/>
                <a:cs typeface="Times New Roman" panose="02020603050405020304" pitchFamily="18" charset="0"/>
              </a:rPr>
              <a:t>ビット</a:t>
            </a:r>
            <a:r>
              <a:rPr lang="en-US" altLang="ja-JP" sz="1200" dirty="0">
                <a:latin typeface="ＭＳ Ｐ明朝" panose="02020600040205080304" pitchFamily="18" charset="-128"/>
                <a:ea typeface="ＭＳ Ｐ明朝" panose="02020600040205080304" pitchFamily="18" charset="-128"/>
                <a:cs typeface="Times New Roman" panose="02020603050405020304" pitchFamily="18" charset="0"/>
              </a:rPr>
              <a:t>RSA</a:t>
            </a:r>
            <a:r>
              <a:rPr lang="ja-JP" altLang="en-US" sz="1200" dirty="0">
                <a:latin typeface="ＭＳ Ｐ明朝" panose="02020600040205080304" pitchFamily="18" charset="-128"/>
                <a:ea typeface="ＭＳ Ｐ明朝" panose="02020600040205080304" pitchFamily="18" charset="-128"/>
                <a:cs typeface="Times New Roman" panose="02020603050405020304" pitchFamily="18" charset="0"/>
              </a:rPr>
              <a:t>暗号化キーへのアップグレードを完了 </a:t>
            </a:r>
            <a:r>
              <a:rPr lang="en-US" altLang="ja-JP" sz="1200" dirty="0">
                <a:latin typeface="ＭＳ Ｐ明朝" panose="02020600040205080304" pitchFamily="18" charset="-128"/>
                <a:ea typeface="ＭＳ Ｐ明朝" panose="02020600040205080304" pitchFamily="18" charset="-128"/>
                <a:cs typeface="Times New Roman" panose="02020603050405020304" pitchFamily="18" charset="0"/>
              </a:rPr>
              <a:t>- CNET Japan:</a:t>
            </a:r>
            <a:endParaRPr lang="en-US" altLang="ja-JP" sz="1200" dirty="0">
              <a:latin typeface="ＭＳ Ｐ明朝" panose="02020600040205080304" pitchFamily="18" charset="-128"/>
              <a:ea typeface="ＭＳ Ｐ明朝" panose="02020600040205080304" pitchFamily="18" charset="-128"/>
              <a:cs typeface="Times New Roman" panose="02020603050405020304" pitchFamily="18" charset="0"/>
              <a:hlinkClick r:id="rId3"/>
            </a:endParaRPr>
          </a:p>
          <a:p>
            <a:pPr marL="0" indent="0" algn="r">
              <a:buNone/>
            </a:pPr>
            <a:r>
              <a:rPr lang="en-US" altLang="ja-JP" sz="1200" dirty="0">
                <a:latin typeface="ＭＳ Ｐ明朝" panose="02020600040205080304" pitchFamily="18" charset="-128"/>
                <a:ea typeface="ＭＳ Ｐ明朝" panose="02020600040205080304" pitchFamily="18" charset="-128"/>
                <a:cs typeface="Times New Roman" panose="02020603050405020304" pitchFamily="18" charset="0"/>
                <a:hlinkClick r:id="rId3"/>
              </a:rPr>
              <a:t>http://japan.cnet.com/news/service/35040219/</a:t>
            </a:r>
            <a:endParaRPr lang="en-US" altLang="ja-JP" sz="12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lgn="r">
              <a:buNone/>
            </a:pPr>
            <a:endParaRPr lang="en-US" altLang="ja-JP" sz="1200" dirty="0">
              <a:latin typeface="ＭＳ Ｐ明朝" panose="02020600040205080304" pitchFamily="18" charset="-128"/>
              <a:ea typeface="ＭＳ Ｐ明朝" panose="02020600040205080304" pitchFamily="18" charset="-128"/>
              <a:cs typeface="Times New Roman" panose="02020603050405020304" pitchFamily="18" charset="0"/>
            </a:endParaRPr>
          </a:p>
          <a:p>
            <a:r>
              <a:rPr lang="en-US" altLang="ja-JP" sz="2400" dirty="0">
                <a:latin typeface="ＭＳ Ｐ明朝" panose="02020600040205080304" pitchFamily="18" charset="-128"/>
                <a:ea typeface="ＭＳ Ｐ明朝" panose="02020600040205080304" pitchFamily="18" charset="-128"/>
                <a:cs typeface="Times New Roman" panose="02020603050405020304" pitchFamily="18" charset="0"/>
              </a:rPr>
              <a:t>LINE</a:t>
            </a:r>
            <a:r>
              <a:rPr lang="ja-JP" altLang="en-US" sz="2400" dirty="0">
                <a:latin typeface="ＭＳ Ｐ明朝" panose="02020600040205080304" pitchFamily="18" charset="-128"/>
                <a:ea typeface="ＭＳ Ｐ明朝" panose="02020600040205080304" pitchFamily="18" charset="-128"/>
                <a:cs typeface="Times New Roman" panose="02020603050405020304" pitchFamily="18" charset="0"/>
              </a:rPr>
              <a:t>は</a:t>
            </a:r>
            <a:r>
              <a:rPr lang="en-US" altLang="ja-JP" sz="2400" dirty="0">
                <a:latin typeface="ＭＳ Ｐ明朝" panose="02020600040205080304" pitchFamily="18" charset="-128"/>
                <a:ea typeface="ＭＳ Ｐ明朝" panose="02020600040205080304" pitchFamily="18" charset="-128"/>
                <a:cs typeface="Times New Roman" panose="02020603050405020304" pitchFamily="18" charset="0"/>
              </a:rPr>
              <a:t>2014</a:t>
            </a:r>
            <a:r>
              <a:rPr lang="ja-JP" altLang="en-US" sz="2400" dirty="0">
                <a:latin typeface="ＭＳ Ｐ明朝" panose="02020600040205080304" pitchFamily="18" charset="-128"/>
                <a:ea typeface="ＭＳ Ｐ明朝" panose="02020600040205080304" pitchFamily="18" charset="-128"/>
                <a:cs typeface="Times New Roman" panose="02020603050405020304" pitchFamily="18" charset="0"/>
              </a:rPr>
              <a:t>年</a:t>
            </a:r>
            <a:r>
              <a:rPr lang="en-US" altLang="ja-JP" sz="2400" dirty="0">
                <a:latin typeface="ＭＳ Ｐ明朝" panose="02020600040205080304" pitchFamily="18" charset="-128"/>
                <a:ea typeface="ＭＳ Ｐ明朝" panose="02020600040205080304" pitchFamily="18" charset="-128"/>
                <a:cs typeface="Times New Roman" panose="02020603050405020304" pitchFamily="18" charset="0"/>
              </a:rPr>
              <a:t>6</a:t>
            </a:r>
            <a:r>
              <a:rPr lang="ja-JP" altLang="en-US" sz="2400" dirty="0">
                <a:latin typeface="ＭＳ Ｐ明朝" panose="02020600040205080304" pitchFamily="18" charset="-128"/>
                <a:ea typeface="ＭＳ Ｐ明朝" panose="02020600040205080304" pitchFamily="18" charset="-128"/>
                <a:cs typeface="Times New Roman" panose="02020603050405020304" pitchFamily="18" charset="0"/>
              </a:rPr>
              <a:t>月に暗号化に</a:t>
            </a:r>
            <a:r>
              <a:rPr lang="en-US" altLang="ja-JP" sz="2400" dirty="0">
                <a:latin typeface="ＭＳ Ｐ明朝" panose="02020600040205080304" pitchFamily="18" charset="-128"/>
                <a:ea typeface="ＭＳ Ｐ明朝" panose="02020600040205080304" pitchFamily="18" charset="-128"/>
                <a:cs typeface="Times New Roman" panose="02020603050405020304" pitchFamily="18" charset="0"/>
              </a:rPr>
              <a:t>2048</a:t>
            </a:r>
            <a:r>
              <a:rPr lang="ja-JP" altLang="en-US" sz="2400" dirty="0">
                <a:latin typeface="ＭＳ Ｐ明朝" panose="02020600040205080304" pitchFamily="18" charset="-128"/>
                <a:ea typeface="ＭＳ Ｐ明朝" panose="02020600040205080304" pitchFamily="18" charset="-128"/>
                <a:cs typeface="Times New Roman" panose="02020603050405020304" pitchFamily="18" charset="0"/>
              </a:rPr>
              <a:t>ビット</a:t>
            </a:r>
            <a:r>
              <a:rPr lang="en-US" altLang="ja-JP" sz="2400" dirty="0">
                <a:latin typeface="ＭＳ Ｐ明朝" panose="02020600040205080304" pitchFamily="18" charset="-128"/>
                <a:ea typeface="ＭＳ Ｐ明朝" panose="02020600040205080304" pitchFamily="18" charset="-128"/>
                <a:cs typeface="Times New Roman" panose="02020603050405020304" pitchFamily="18" charset="0"/>
              </a:rPr>
              <a:t>RSA</a:t>
            </a:r>
            <a:r>
              <a:rPr lang="ja-JP" altLang="en-US" sz="2400" dirty="0">
                <a:latin typeface="ＭＳ Ｐ明朝" panose="02020600040205080304" pitchFamily="18" charset="-128"/>
                <a:ea typeface="ＭＳ Ｐ明朝" panose="02020600040205080304" pitchFamily="18" charset="-128"/>
                <a:cs typeface="Times New Roman" panose="02020603050405020304" pitchFamily="18" charset="0"/>
              </a:rPr>
              <a:t>を採用していることを明かした</a:t>
            </a:r>
            <a:endParaRPr lang="en-US" altLang="ja-JP" sz="2400" dirty="0">
              <a:latin typeface="ＭＳ Ｐ明朝" panose="02020600040205080304" pitchFamily="18" charset="-128"/>
              <a:ea typeface="ＭＳ Ｐ明朝" panose="02020600040205080304" pitchFamily="18" charset="-128"/>
              <a:cs typeface="Times New Roman" panose="02020603050405020304" pitchFamily="18" charset="0"/>
            </a:endParaRPr>
          </a:p>
          <a:p>
            <a:endParaRPr lang="en-US" altLang="ja-JP" sz="12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lgn="r">
              <a:buNone/>
            </a:pPr>
            <a:r>
              <a:rPr lang="en-US" altLang="ja-JP" sz="1200" dirty="0">
                <a:latin typeface="ＭＳ Ｐ明朝" panose="02020600040205080304" pitchFamily="18" charset="-128"/>
                <a:ea typeface="ＭＳ Ｐ明朝" panose="02020600040205080304" pitchFamily="18" charset="-128"/>
                <a:cs typeface="Times New Roman" panose="02020603050405020304" pitchFamily="18" charset="0"/>
              </a:rPr>
              <a:t>LINE</a:t>
            </a:r>
            <a:r>
              <a:rPr lang="ja-JP" altLang="en-US" sz="1200" dirty="0">
                <a:latin typeface="ＭＳ Ｐ明朝" panose="02020600040205080304" pitchFamily="18" charset="-128"/>
                <a:ea typeface="ＭＳ Ｐ明朝" panose="02020600040205080304" pitchFamily="18" charset="-128"/>
                <a:cs typeface="Times New Roman" panose="02020603050405020304" pitchFamily="18" charset="0"/>
              </a:rPr>
              <a:t>は</a:t>
            </a:r>
            <a:r>
              <a:rPr lang="en-US" altLang="ja-JP" sz="1200" dirty="0">
                <a:latin typeface="ＭＳ Ｐ明朝" panose="02020600040205080304" pitchFamily="18" charset="-128"/>
                <a:ea typeface="ＭＳ Ｐ明朝" panose="02020600040205080304" pitchFamily="18" charset="-128"/>
                <a:cs typeface="Times New Roman" panose="02020603050405020304" pitchFamily="18" charset="0"/>
              </a:rPr>
              <a:t>2048</a:t>
            </a:r>
            <a:r>
              <a:rPr lang="ja-JP" altLang="en-US" sz="1200" dirty="0">
                <a:latin typeface="ＭＳ Ｐ明朝" panose="02020600040205080304" pitchFamily="18" charset="-128"/>
                <a:ea typeface="ＭＳ Ｐ明朝" panose="02020600040205080304" pitchFamily="18" charset="-128"/>
                <a:cs typeface="Times New Roman" panose="02020603050405020304" pitchFamily="18" charset="0"/>
              </a:rPr>
              <a:t>ビット</a:t>
            </a:r>
            <a:r>
              <a:rPr lang="en-US" altLang="ja-JP" sz="1200" dirty="0">
                <a:latin typeface="ＭＳ Ｐ明朝" panose="02020600040205080304" pitchFamily="18" charset="-128"/>
                <a:ea typeface="ＭＳ Ｐ明朝" panose="02020600040205080304" pitchFamily="18" charset="-128"/>
                <a:cs typeface="Times New Roman" panose="02020603050405020304" pitchFamily="18" charset="0"/>
              </a:rPr>
              <a:t>RSA</a:t>
            </a:r>
            <a:r>
              <a:rPr lang="ja-JP" altLang="en-US" sz="1200" dirty="0">
                <a:latin typeface="ＭＳ Ｐ明朝" panose="02020600040205080304" pitchFamily="18" charset="-128"/>
                <a:ea typeface="ＭＳ Ｐ明朝" panose="02020600040205080304" pitchFamily="18" charset="-128"/>
                <a:cs typeface="Times New Roman" panose="02020603050405020304" pitchFamily="18" charset="0"/>
              </a:rPr>
              <a:t>採用　「暗号化が弱いためデータ流出の可能性」は「誤解」と技術ブログで説明 </a:t>
            </a:r>
            <a:r>
              <a:rPr lang="en-US" altLang="ja-JP" sz="1200" dirty="0">
                <a:latin typeface="ＭＳ Ｐ明朝" panose="02020600040205080304" pitchFamily="18" charset="-128"/>
                <a:ea typeface="ＭＳ Ｐ明朝" panose="02020600040205080304" pitchFamily="18" charset="-128"/>
                <a:cs typeface="Times New Roman" panose="02020603050405020304" pitchFamily="18" charset="0"/>
              </a:rPr>
              <a:t>- </a:t>
            </a:r>
            <a:r>
              <a:rPr lang="en-US" altLang="ja-JP" sz="1200" dirty="0" err="1">
                <a:latin typeface="ＭＳ Ｐ明朝" panose="02020600040205080304" pitchFamily="18" charset="-128"/>
                <a:ea typeface="ＭＳ Ｐ明朝" panose="02020600040205080304" pitchFamily="18" charset="-128"/>
                <a:cs typeface="Times New Roman" panose="02020603050405020304" pitchFamily="18" charset="0"/>
              </a:rPr>
              <a:t>ITmedia</a:t>
            </a:r>
            <a:r>
              <a:rPr lang="en-US" altLang="ja-JP" sz="1200" dirty="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200" dirty="0">
                <a:latin typeface="ＭＳ Ｐ明朝" panose="02020600040205080304" pitchFamily="18" charset="-128"/>
                <a:ea typeface="ＭＳ Ｐ明朝" panose="02020600040205080304" pitchFamily="18" charset="-128"/>
                <a:cs typeface="Times New Roman" panose="02020603050405020304" pitchFamily="18" charset="0"/>
              </a:rPr>
              <a:t>ニュース</a:t>
            </a:r>
            <a:r>
              <a:rPr lang="en-US" altLang="ja-JP" sz="1200" dirty="0">
                <a:latin typeface="ＭＳ Ｐ明朝" panose="02020600040205080304" pitchFamily="18" charset="-128"/>
                <a:ea typeface="ＭＳ Ｐ明朝" panose="02020600040205080304" pitchFamily="18" charset="-128"/>
                <a:cs typeface="Times New Roman" panose="02020603050405020304" pitchFamily="18" charset="0"/>
              </a:rPr>
              <a:t>:</a:t>
            </a:r>
          </a:p>
          <a:p>
            <a:pPr marL="0" indent="0" algn="r">
              <a:buNone/>
            </a:pPr>
            <a:r>
              <a:rPr lang="en-US" altLang="ja-JP" sz="1200" dirty="0">
                <a:latin typeface="ＭＳ Ｐ明朝" panose="02020600040205080304" pitchFamily="18" charset="-128"/>
                <a:ea typeface="ＭＳ Ｐ明朝" panose="02020600040205080304" pitchFamily="18" charset="-128"/>
                <a:cs typeface="Times New Roman" panose="02020603050405020304" pitchFamily="18" charset="0"/>
                <a:hlinkClick r:id="rId4"/>
              </a:rPr>
              <a:t>http://www.itmedia.co.jp/news/articles/1406/26/news113.html</a:t>
            </a:r>
            <a:endParaRPr lang="en-US" altLang="ja-JP" sz="12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lgn="r">
              <a:buNone/>
            </a:pPr>
            <a:endParaRPr lang="en-US" altLang="ja-JP" sz="1200" dirty="0">
              <a:latin typeface="ＭＳ Ｐ明朝" panose="02020600040205080304" pitchFamily="18" charset="-128"/>
              <a:ea typeface="ＭＳ Ｐ明朝" panose="02020600040205080304" pitchFamily="18" charset="-128"/>
              <a:cs typeface="Times New Roman" panose="02020603050405020304" pitchFamily="18" charset="0"/>
            </a:endParaRPr>
          </a:p>
          <a:p>
            <a:endPar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a:p>
            <a:endPar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p:txBody>
      </p:sp>
    </p:spTree>
    <p:extLst>
      <p:ext uri="{BB962C8B-B14F-4D97-AF65-F5344CB8AC3E}">
        <p14:creationId xmlns:p14="http://schemas.microsoft.com/office/powerpoint/2010/main" val="1291639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sz="3600" dirty="0">
                <a:latin typeface="ＭＳ Ｐ明朝" panose="02020600040205080304" pitchFamily="18" charset="-128"/>
                <a:ea typeface="ＭＳ Ｐ明朝" panose="02020600040205080304" pitchFamily="18" charset="-128"/>
                <a:cs typeface="Times New Roman" panose="02020603050405020304" pitchFamily="18" charset="0"/>
              </a:rPr>
              <a:t>RSA</a:t>
            </a:r>
            <a:r>
              <a:rPr lang="ja-JP" altLang="en-US" sz="3600" dirty="0">
                <a:latin typeface="ＭＳ Ｐ明朝" panose="02020600040205080304" pitchFamily="18" charset="-128"/>
                <a:ea typeface="ＭＳ Ｐ明朝" panose="02020600040205080304" pitchFamily="18" charset="-128"/>
                <a:cs typeface="Times New Roman" panose="02020603050405020304" pitchFamily="18" charset="0"/>
              </a:rPr>
              <a:t>公開鍵暗号方式の安全性</a:t>
            </a:r>
            <a:r>
              <a:rPr lang="en-US" altLang="ja-JP" sz="3600" dirty="0">
                <a:latin typeface="ＭＳ Ｐ明朝" panose="02020600040205080304" pitchFamily="18" charset="-128"/>
                <a:ea typeface="ＭＳ Ｐ明朝" panose="02020600040205080304" pitchFamily="18" charset="-128"/>
                <a:cs typeface="Times New Roman" panose="02020603050405020304" pitchFamily="18" charset="0"/>
              </a:rPr>
              <a:t/>
            </a:r>
            <a:br>
              <a:rPr lang="en-US" altLang="ja-JP" sz="3600" dirty="0">
                <a:latin typeface="ＭＳ Ｐ明朝" panose="02020600040205080304" pitchFamily="18" charset="-128"/>
                <a:ea typeface="ＭＳ Ｐ明朝" panose="02020600040205080304" pitchFamily="18" charset="-128"/>
                <a:cs typeface="Times New Roman" panose="02020603050405020304" pitchFamily="18" charset="0"/>
              </a:rPr>
            </a:br>
            <a:endParaRPr kumimoji="1" lang="ja-JP" altLang="en-US" sz="3600" dirty="0">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25" name="コンテンツ プレースホルダー 2"/>
          <p:cNvSpPr txBox="1">
            <a:spLocks/>
          </p:cNvSpPr>
          <p:nvPr/>
        </p:nvSpPr>
        <p:spPr>
          <a:xfrm>
            <a:off x="395536" y="1628800"/>
            <a:ext cx="8229600" cy="51125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latin typeface="ＭＳ Ｐ明朝" panose="02020600040205080304" pitchFamily="18" charset="-128"/>
                <a:ea typeface="ＭＳ Ｐ明朝" panose="02020600040205080304" pitchFamily="18" charset="-128"/>
                <a:cs typeface="Times New Roman" panose="02020603050405020304" pitchFamily="18" charset="0"/>
              </a:rPr>
              <a:t>RSA</a:t>
            </a:r>
            <a:r>
              <a:rPr lang="ja-JP" altLang="en-US" sz="3600" dirty="0">
                <a:latin typeface="ＭＳ Ｐ明朝" panose="02020600040205080304" pitchFamily="18" charset="-128"/>
                <a:ea typeface="ＭＳ Ｐ明朝" panose="02020600040205080304" pitchFamily="18" charset="-128"/>
                <a:cs typeface="Times New Roman" panose="02020603050405020304" pitchFamily="18" charset="0"/>
              </a:rPr>
              <a:t>公開鍵暗号方式の安全性を維持するには大きい素数を見つけていく必要がある。</a:t>
            </a:r>
            <a:endParaRPr lang="en-US" altLang="ja-JP" sz="36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endParaRPr lang="en-US" altLang="ja-JP" sz="36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r>
              <a:rPr lang="ja-JP" altLang="en-US" dirty="0">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dirty="0" smtClean="0">
                <a:latin typeface="ＭＳ Ｐ明朝" panose="02020600040205080304" pitchFamily="18" charset="-128"/>
                <a:ea typeface="ＭＳ Ｐ明朝" panose="02020600040205080304" pitchFamily="18" charset="-128"/>
                <a:cs typeface="Times New Roman" panose="02020603050405020304" pitchFamily="18" charset="0"/>
              </a:rPr>
              <a:t>2018</a:t>
            </a:r>
            <a:r>
              <a:rPr lang="ja-JP" altLang="en-US" dirty="0" smtClean="0">
                <a:latin typeface="ＭＳ Ｐ明朝" panose="02020600040205080304" pitchFamily="18" charset="-128"/>
                <a:ea typeface="ＭＳ Ｐ明朝" panose="02020600040205080304" pitchFamily="18" charset="-128"/>
                <a:cs typeface="Times New Roman" panose="02020603050405020304" pitchFamily="18" charset="0"/>
              </a:rPr>
              <a:t>年</a:t>
            </a:r>
            <a:r>
              <a:rPr lang="en-US" altLang="ja-JP" dirty="0">
                <a:latin typeface="ＭＳ Ｐ明朝" panose="02020600040205080304" pitchFamily="18" charset="-128"/>
                <a:ea typeface="ＭＳ Ｐ明朝" panose="02020600040205080304" pitchFamily="18" charset="-128"/>
                <a:cs typeface="Times New Roman" panose="02020603050405020304" pitchFamily="18" charset="0"/>
              </a:rPr>
              <a:t>1</a:t>
            </a:r>
            <a:r>
              <a:rPr lang="ja-JP" altLang="en-US" dirty="0">
                <a:latin typeface="ＭＳ Ｐ明朝" panose="02020600040205080304" pitchFamily="18" charset="-128"/>
                <a:ea typeface="ＭＳ Ｐ明朝" panose="02020600040205080304" pitchFamily="18" charset="-128"/>
                <a:cs typeface="Times New Roman" panose="02020603050405020304" pitchFamily="18" charset="0"/>
              </a:rPr>
              <a:t>月現在では</a:t>
            </a:r>
            <a:r>
              <a:rPr lang="en-US" altLang="ja-JP" dirty="0" smtClean="0">
                <a:latin typeface="ＭＳ Ｐ明朝" panose="02020600040205080304" pitchFamily="18" charset="-128"/>
                <a:ea typeface="ＭＳ Ｐ明朝" panose="02020600040205080304" pitchFamily="18" charset="-128"/>
              </a:rPr>
              <a:t>2,324</a:t>
            </a:r>
            <a:r>
              <a:rPr lang="ja-JP" altLang="en-US" dirty="0" smtClean="0">
                <a:latin typeface="ＭＳ Ｐ明朝" panose="02020600040205080304" pitchFamily="18" charset="-128"/>
                <a:ea typeface="ＭＳ Ｐ明朝" panose="02020600040205080304" pitchFamily="18" charset="-128"/>
              </a:rPr>
              <a:t>万</a:t>
            </a:r>
            <a:r>
              <a:rPr lang="en-US" altLang="ja-JP" dirty="0" smtClean="0">
                <a:latin typeface="ＭＳ Ｐ明朝" panose="02020600040205080304" pitchFamily="18" charset="-128"/>
                <a:ea typeface="ＭＳ Ｐ明朝" panose="02020600040205080304" pitchFamily="18" charset="-128"/>
              </a:rPr>
              <a:t>9,425</a:t>
            </a:r>
            <a:r>
              <a:rPr lang="ja-JP" altLang="en-US" dirty="0" smtClean="0">
                <a:latin typeface="ＭＳ Ｐ明朝" panose="02020600040205080304" pitchFamily="18" charset="-128"/>
                <a:ea typeface="ＭＳ Ｐ明朝" panose="02020600040205080304" pitchFamily="18" charset="-128"/>
              </a:rPr>
              <a:t>桁</a:t>
            </a:r>
            <a:r>
              <a:rPr lang="ja-JP" altLang="en-US" dirty="0" smtClean="0">
                <a:latin typeface="ＭＳ Ｐ明朝" panose="02020600040205080304" pitchFamily="18" charset="-128"/>
                <a:ea typeface="ＭＳ Ｐ明朝" panose="02020600040205080304" pitchFamily="18" charset="-128"/>
                <a:cs typeface="Times New Roman" panose="02020603050405020304" pitchFamily="18" charset="0"/>
              </a:rPr>
              <a:t>）</a:t>
            </a:r>
            <a:endParaRPr lang="en-US" altLang="ja-JP" dirty="0" smtClean="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r>
              <a:rPr lang="en-US" altLang="ja-JP" dirty="0" smtClean="0">
                <a:latin typeface="ＭＳ Ｐ明朝" panose="02020600040205080304" pitchFamily="18" charset="-128"/>
                <a:ea typeface="ＭＳ Ｐ明朝" panose="02020600040205080304" pitchFamily="18" charset="-128"/>
                <a:cs typeface="Times New Roman" panose="02020603050405020304" pitchFamily="18" charset="0"/>
              </a:rPr>
              <a:t>(2</a:t>
            </a:r>
            <a:r>
              <a:rPr lang="ja-JP" altLang="en-US" dirty="0" smtClean="0">
                <a:latin typeface="ＭＳ Ｐ明朝" panose="02020600040205080304" pitchFamily="18" charset="-128"/>
                <a:ea typeface="ＭＳ Ｐ明朝" panose="02020600040205080304" pitchFamily="18" charset="-128"/>
                <a:cs typeface="Times New Roman" panose="02020603050405020304" pitchFamily="18" charset="0"/>
              </a:rPr>
              <a:t>進数では</a:t>
            </a:r>
            <a:r>
              <a:rPr lang="en-US" altLang="ja-JP" dirty="0" smtClean="0">
                <a:latin typeface="ＭＳ Ｐ明朝" panose="02020600040205080304" pitchFamily="18" charset="-128"/>
                <a:ea typeface="ＭＳ Ｐ明朝" panose="02020600040205080304" pitchFamily="18" charset="-128"/>
                <a:cs typeface="Times New Roman" panose="02020603050405020304" pitchFamily="18" charset="0"/>
              </a:rPr>
              <a:t>77,232,917bit</a:t>
            </a:r>
            <a:r>
              <a:rPr lang="en-US" altLang="ja-JP" dirty="0" smtClean="0">
                <a:latin typeface="ＭＳ Ｐ明朝" panose="02020600040205080304" pitchFamily="18" charset="-128"/>
                <a:ea typeface="ＭＳ Ｐ明朝" panose="02020600040205080304" pitchFamily="18" charset="-128"/>
                <a:cs typeface="Times New Roman" panose="02020603050405020304" pitchFamily="18" charset="0"/>
              </a:rPr>
              <a:t>)</a:t>
            </a:r>
          </a:p>
          <a:p>
            <a:pPr marL="0" indent="0">
              <a:buNone/>
            </a:pPr>
            <a:endParaRPr lang="en-US" altLang="ja-JP" dirty="0">
              <a:latin typeface="ＭＳ Ｐ明朝" panose="02020600040205080304" pitchFamily="18" charset="-128"/>
              <a:ea typeface="ＭＳ Ｐ明朝" panose="02020600040205080304" pitchFamily="18" charset="-128"/>
              <a:cs typeface="Times New Roman" panose="02020603050405020304" pitchFamily="18" charset="0"/>
            </a:endParaRPr>
          </a:p>
        </p:txBody>
      </p:sp>
    </p:spTree>
    <p:extLst>
      <p:ext uri="{BB962C8B-B14F-4D97-AF65-F5344CB8AC3E}">
        <p14:creationId xmlns:p14="http://schemas.microsoft.com/office/powerpoint/2010/main" val="14924385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ＭＳ Ｐ明朝" panose="02020600040205080304" pitchFamily="18" charset="-128"/>
                <a:ea typeface="ＭＳ Ｐ明朝" panose="02020600040205080304" pitchFamily="18" charset="-128"/>
              </a:rPr>
              <a:t>参考文献</a:t>
            </a:r>
            <a:endParaRPr kumimoji="1" lang="ja-JP" altLang="en-US" dirty="0">
              <a:latin typeface="ＭＳ Ｐ明朝" panose="02020600040205080304" pitchFamily="18" charset="-128"/>
              <a:ea typeface="ＭＳ Ｐ明朝" panose="02020600040205080304" pitchFamily="18" charset="-128"/>
            </a:endParaRPr>
          </a:p>
        </p:txBody>
      </p:sp>
      <p:sp>
        <p:nvSpPr>
          <p:cNvPr id="3" name="コンテンツ プレースホルダー 2"/>
          <p:cNvSpPr>
            <a:spLocks noGrp="1"/>
          </p:cNvSpPr>
          <p:nvPr>
            <p:ph idx="1"/>
          </p:nvPr>
        </p:nvSpPr>
        <p:spPr/>
        <p:txBody>
          <a:bodyPr/>
          <a:lstStyle/>
          <a:p>
            <a:pPr marL="0" indent="0">
              <a:buNone/>
            </a:pPr>
            <a:r>
              <a:rPr kumimoji="1" lang="ja-JP" altLang="en-US" sz="2800" dirty="0">
                <a:latin typeface="ＭＳ Ｐ明朝" panose="02020600040205080304" pitchFamily="18" charset="-128"/>
                <a:ea typeface="ＭＳ Ｐ明朝" panose="02020600040205080304" pitchFamily="18" charset="-128"/>
              </a:rPr>
              <a:t>・現代暗号への招待</a:t>
            </a:r>
            <a:endParaRPr kumimoji="1" lang="en-US" altLang="ja-JP" sz="2800" dirty="0">
              <a:latin typeface="ＭＳ Ｐ明朝" panose="02020600040205080304" pitchFamily="18" charset="-128"/>
              <a:ea typeface="ＭＳ Ｐ明朝" panose="02020600040205080304" pitchFamily="18" charset="-128"/>
            </a:endParaRPr>
          </a:p>
          <a:p>
            <a:pPr marL="0" indent="0">
              <a:buNone/>
            </a:pPr>
            <a:r>
              <a:rPr kumimoji="1" lang="ja-JP" altLang="en-US" sz="2000" dirty="0">
                <a:latin typeface="ＭＳ Ｐ明朝" panose="02020600040205080304" pitchFamily="18" charset="-128"/>
                <a:ea typeface="ＭＳ Ｐ明朝" panose="02020600040205080304" pitchFamily="18" charset="-128"/>
              </a:rPr>
              <a:t>　　サイエンス社　著者　黒澤　馨</a:t>
            </a:r>
            <a:endParaRPr kumimoji="1" lang="en-US" altLang="ja-JP" sz="2000" dirty="0">
              <a:latin typeface="ＭＳ Ｐ明朝" panose="02020600040205080304" pitchFamily="18" charset="-128"/>
              <a:ea typeface="ＭＳ Ｐ明朝" panose="02020600040205080304" pitchFamily="18" charset="-128"/>
            </a:endParaRPr>
          </a:p>
          <a:p>
            <a:pPr marL="0" indent="0">
              <a:buNone/>
            </a:pPr>
            <a:endParaRPr lang="en-US" altLang="ja-JP" sz="2000" dirty="0">
              <a:latin typeface="ＭＳ Ｐ明朝" panose="02020600040205080304" pitchFamily="18" charset="-128"/>
              <a:ea typeface="ＭＳ Ｐ明朝" panose="02020600040205080304" pitchFamily="18" charset="-128"/>
            </a:endParaRPr>
          </a:p>
          <a:p>
            <a:pPr marL="0" indent="0">
              <a:buNone/>
            </a:pPr>
            <a:r>
              <a:rPr lang="ja-JP" altLang="en-US" sz="2800" dirty="0">
                <a:latin typeface="ＭＳ Ｐ明朝" panose="02020600040205080304" pitchFamily="18" charset="-128"/>
                <a:ea typeface="ＭＳ Ｐ明朝" panose="02020600040205080304" pitchFamily="18" charset="-128"/>
              </a:rPr>
              <a:t>・</a:t>
            </a:r>
            <a:r>
              <a:rPr lang="en-US" altLang="ja-JP" sz="2800" dirty="0" err="1">
                <a:latin typeface="ＭＳ Ｐ明朝" panose="02020600040205080304" pitchFamily="18" charset="-128"/>
                <a:ea typeface="ＭＳ Ｐ明朝" panose="02020600040205080304" pitchFamily="18" charset="-128"/>
              </a:rPr>
              <a:t>Aiichi</a:t>
            </a:r>
            <a:r>
              <a:rPr lang="en-US" altLang="ja-JP" sz="2800" dirty="0">
                <a:latin typeface="ＭＳ Ｐ明朝" panose="02020600040205080304" pitchFamily="18" charset="-128"/>
                <a:ea typeface="ＭＳ Ｐ明朝" panose="02020600040205080304" pitchFamily="18" charset="-128"/>
              </a:rPr>
              <a:t> Yamasaki’s Homepage</a:t>
            </a:r>
          </a:p>
          <a:p>
            <a:pPr marL="0" indent="0">
              <a:buNone/>
            </a:pPr>
            <a:r>
              <a:rPr lang="en-US" altLang="ja-JP" sz="2800" dirty="0">
                <a:latin typeface="ＭＳ Ｐ明朝" panose="02020600040205080304" pitchFamily="18" charset="-128"/>
                <a:ea typeface="ＭＳ Ｐ明朝" panose="02020600040205080304" pitchFamily="18" charset="-128"/>
              </a:rPr>
              <a:t> </a:t>
            </a:r>
            <a:r>
              <a:rPr lang="en-US" altLang="ja-JP" sz="2000" dirty="0">
                <a:latin typeface="ＭＳ Ｐ明朝" panose="02020600040205080304" pitchFamily="18" charset="-128"/>
                <a:ea typeface="ＭＳ Ｐ明朝" panose="02020600040205080304" pitchFamily="18" charset="-128"/>
                <a:hlinkClick r:id="rId2"/>
              </a:rPr>
              <a:t>http://www.math.h.kyoto-u.ac.jp/~yamasaki/index.php?a3f</a:t>
            </a:r>
            <a:endParaRPr lang="en-US" altLang="ja-JP" sz="2000" dirty="0">
              <a:latin typeface="ＭＳ Ｐ明朝" panose="02020600040205080304" pitchFamily="18" charset="-128"/>
              <a:ea typeface="ＭＳ Ｐ明朝" panose="02020600040205080304" pitchFamily="18" charset="-128"/>
            </a:endParaRPr>
          </a:p>
          <a:p>
            <a:pPr marL="0" indent="0">
              <a:buNone/>
            </a:pPr>
            <a:endParaRPr lang="en-US" altLang="ja-JP" sz="2000" dirty="0">
              <a:latin typeface="ＭＳ Ｐ明朝" panose="02020600040205080304" pitchFamily="18" charset="-128"/>
              <a:ea typeface="ＭＳ Ｐ明朝" panose="02020600040205080304" pitchFamily="18" charset="-128"/>
            </a:endParaRPr>
          </a:p>
          <a:p>
            <a:pPr marL="0" indent="0">
              <a:buNone/>
            </a:pPr>
            <a:endParaRPr lang="en-US" altLang="ja-JP" sz="2000" dirty="0">
              <a:latin typeface="ＭＳ Ｐ明朝" panose="02020600040205080304" pitchFamily="18" charset="-128"/>
              <a:ea typeface="ＭＳ Ｐ明朝" panose="02020600040205080304" pitchFamily="18" charset="-128"/>
            </a:endParaRPr>
          </a:p>
          <a:p>
            <a:pPr marL="0" indent="0">
              <a:buNone/>
            </a:pPr>
            <a:endParaRPr kumimoji="1" lang="en-US" altLang="ja-JP" sz="2000" dirty="0">
              <a:latin typeface="ＭＳ Ｐ明朝" panose="02020600040205080304" pitchFamily="18" charset="-128"/>
              <a:ea typeface="ＭＳ Ｐ明朝" panose="02020600040205080304" pitchFamily="18" charset="-128"/>
            </a:endParaRPr>
          </a:p>
          <a:p>
            <a:pPr marL="0" indent="0">
              <a:buNone/>
            </a:pPr>
            <a:endParaRPr lang="en-US" altLang="ja-JP" sz="2000"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325962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コンテンツ プレースホルダー 2"/>
          <p:cNvSpPr txBox="1">
            <a:spLocks/>
          </p:cNvSpPr>
          <p:nvPr/>
        </p:nvSpPr>
        <p:spPr>
          <a:xfrm>
            <a:off x="389086" y="1052736"/>
            <a:ext cx="8229600" cy="51125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endParaRPr lang="en-US" altLang="ja-JP" sz="48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lgn="ctr">
              <a:buNone/>
            </a:pPr>
            <a:endParaRPr lang="en-US" altLang="ja-JP" sz="48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lgn="ctr">
              <a:buNone/>
            </a:pPr>
            <a:r>
              <a:rPr lang="ja-JP" altLang="en-US" sz="4800" dirty="0">
                <a:latin typeface="ＭＳ Ｐ明朝" panose="02020600040205080304" pitchFamily="18" charset="-128"/>
                <a:ea typeface="ＭＳ Ｐ明朝" panose="02020600040205080304" pitchFamily="18" charset="-128"/>
                <a:cs typeface="Times New Roman" panose="02020603050405020304" pitchFamily="18" charset="0"/>
              </a:rPr>
              <a:t>ご清聴ありがとうございました。</a:t>
            </a:r>
            <a:endParaRPr lang="en-US" altLang="ja-JP" sz="4800" dirty="0">
              <a:latin typeface="ＭＳ Ｐ明朝" panose="02020600040205080304" pitchFamily="18" charset="-128"/>
              <a:ea typeface="ＭＳ Ｐ明朝" panose="02020600040205080304" pitchFamily="18" charset="-128"/>
              <a:cs typeface="Times New Roman" panose="02020603050405020304" pitchFamily="18" charset="0"/>
            </a:endParaRPr>
          </a:p>
        </p:txBody>
      </p:sp>
    </p:spTree>
    <p:extLst>
      <p:ext uri="{BB962C8B-B14F-4D97-AF65-F5344CB8AC3E}">
        <p14:creationId xmlns:p14="http://schemas.microsoft.com/office/powerpoint/2010/main" val="624854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0657"/>
            <a:ext cx="8229600" cy="1143000"/>
          </a:xfrm>
        </p:spPr>
        <p:txBody>
          <a:bodyPr>
            <a:normAutofit/>
          </a:bodyPr>
          <a:lstStyle/>
          <a:p>
            <a:r>
              <a:rPr lang="ja-JP" altLang="en-US" sz="3600" dirty="0">
                <a:latin typeface="ＭＳ Ｐ明朝" panose="02020600040205080304" pitchFamily="18" charset="-128"/>
                <a:ea typeface="ＭＳ Ｐ明朝" panose="02020600040205080304" pitchFamily="18" charset="-128"/>
              </a:rPr>
              <a:t>共通鍵</a:t>
            </a:r>
            <a:r>
              <a:rPr kumimoji="1" lang="ja-JP" altLang="en-US" sz="3600" dirty="0">
                <a:latin typeface="ＭＳ Ｐ明朝" panose="02020600040205080304" pitchFamily="18" charset="-128"/>
                <a:ea typeface="ＭＳ Ｐ明朝" panose="02020600040205080304" pitchFamily="18" charset="-128"/>
              </a:rPr>
              <a:t>暗号と公開鍵暗号</a:t>
            </a:r>
          </a:p>
        </p:txBody>
      </p:sp>
      <p:sp>
        <p:nvSpPr>
          <p:cNvPr id="3" name="コンテンツ プレースホルダー 2"/>
          <p:cNvSpPr>
            <a:spLocks noGrp="1"/>
          </p:cNvSpPr>
          <p:nvPr>
            <p:ph idx="1"/>
          </p:nvPr>
        </p:nvSpPr>
        <p:spPr/>
        <p:txBody>
          <a:bodyPr>
            <a:noAutofit/>
          </a:bodyPr>
          <a:lstStyle/>
          <a:p>
            <a:pPr marL="0" indent="0">
              <a:buNone/>
            </a:pPr>
            <a:r>
              <a:rPr kumimoji="1" lang="ja-JP" altLang="en-US" sz="2800" b="1" dirty="0">
                <a:latin typeface="ＭＳ Ｐ明朝" panose="02020600040205080304" pitchFamily="18" charset="-128"/>
                <a:ea typeface="ＭＳ Ｐ明朝" panose="02020600040205080304" pitchFamily="18" charset="-128"/>
                <a:cs typeface="Times New Roman" panose="02020603050405020304" pitchFamily="18" charset="0"/>
              </a:rPr>
              <a:t>共通鍵暗号方式　</a:t>
            </a:r>
            <a:r>
              <a:rPr lang="en-US" altLang="ja-JP" sz="2800" b="1" dirty="0">
                <a:latin typeface="ＭＳ Ｐ明朝" panose="02020600040205080304" pitchFamily="18" charset="-128"/>
                <a:ea typeface="ＭＳ Ｐ明朝" panose="02020600040205080304" pitchFamily="18" charset="-128"/>
                <a:cs typeface="Times New Roman" panose="02020603050405020304" pitchFamily="18" charset="0"/>
              </a:rPr>
              <a:t>(</a:t>
            </a:r>
            <a:r>
              <a:rPr kumimoji="1" lang="en-US" altLang="ja-JP" sz="2800" b="1" dirty="0">
                <a:latin typeface="ＭＳ Ｐ明朝" panose="02020600040205080304" pitchFamily="18" charset="-128"/>
                <a:ea typeface="ＭＳ Ｐ明朝" panose="02020600040205080304" pitchFamily="18" charset="-128"/>
                <a:cs typeface="Times New Roman" panose="02020603050405020304" pitchFamily="18" charset="0"/>
              </a:rPr>
              <a:t>Common Key Cryptosystem</a:t>
            </a:r>
            <a:r>
              <a:rPr lang="en-US" altLang="ja-JP" sz="2800" b="1" dirty="0">
                <a:latin typeface="ＭＳ Ｐ明朝" panose="02020600040205080304" pitchFamily="18" charset="-128"/>
                <a:ea typeface="ＭＳ Ｐ明朝" panose="02020600040205080304" pitchFamily="18" charset="-128"/>
                <a:cs typeface="Times New Roman" panose="02020603050405020304" pitchFamily="18" charset="0"/>
              </a:rPr>
              <a:t>)</a:t>
            </a:r>
            <a:endParaRPr kumimoji="1" lang="en-US" altLang="ja-JP" sz="2800" b="1"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r>
              <a:rPr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送信者と受信者が同じ秘密鍵を共有する暗号方式</a:t>
            </a:r>
            <a:endPar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r>
              <a:rPr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暗号化と複合化で同じ鍵を用いる方式</a:t>
            </a:r>
            <a:endPar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r>
              <a:rPr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例）ブロック暗号、ストリーム暗号等</a:t>
            </a:r>
            <a:endPar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endPar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r>
              <a:rPr kumimoji="1" lang="ja-JP" altLang="en-US" sz="2800" b="1" dirty="0">
                <a:latin typeface="ＭＳ Ｐ明朝" panose="02020600040205080304" pitchFamily="18" charset="-128"/>
                <a:ea typeface="ＭＳ Ｐ明朝" panose="02020600040205080304" pitchFamily="18" charset="-128"/>
                <a:cs typeface="Times New Roman" panose="02020603050405020304" pitchFamily="18" charset="0"/>
              </a:rPr>
              <a:t>公開鍵暗号方式　</a:t>
            </a:r>
            <a:r>
              <a:rPr kumimoji="1" lang="en-US" altLang="ja-JP" sz="2800" b="1" dirty="0">
                <a:latin typeface="ＭＳ Ｐ明朝" panose="02020600040205080304" pitchFamily="18" charset="-128"/>
                <a:ea typeface="ＭＳ Ｐ明朝" panose="02020600040205080304" pitchFamily="18" charset="-128"/>
                <a:cs typeface="Times New Roman" panose="02020603050405020304" pitchFamily="18" charset="0"/>
              </a:rPr>
              <a:t>(Public Key Cryptosystem)</a:t>
            </a:r>
          </a:p>
          <a:p>
            <a:pPr marL="0" indent="0">
              <a:buNone/>
            </a:pPr>
            <a:r>
              <a:rPr kumimoji="1"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送信者は公開されている鍵で暗号化し、受信者は秘密にされている鍵で複合化する暗号方式</a:t>
            </a:r>
            <a:endParaRPr kumimoji="1"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r>
              <a:rPr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例）</a:t>
            </a:r>
            <a:r>
              <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rPr>
              <a:t>RSA</a:t>
            </a:r>
            <a:r>
              <a:rPr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暗号等</a:t>
            </a:r>
            <a:endParaRPr kumimoji="1"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p:txBody>
      </p:sp>
    </p:spTree>
    <p:extLst>
      <p:ext uri="{BB962C8B-B14F-4D97-AF65-F5344CB8AC3E}">
        <p14:creationId xmlns:p14="http://schemas.microsoft.com/office/powerpoint/2010/main" val="311204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sz="4000" dirty="0">
                <a:latin typeface="ＭＳ Ｐ明朝" panose="02020600040205080304" pitchFamily="18" charset="-128"/>
                <a:ea typeface="ＭＳ Ｐ明朝" panose="02020600040205080304" pitchFamily="18" charset="-128"/>
                <a:cs typeface="Times New Roman" panose="02020603050405020304" pitchFamily="18" charset="0"/>
              </a:rPr>
              <a:t>共通鍵暗号方式</a:t>
            </a:r>
            <a:r>
              <a:rPr lang="en-US" altLang="ja-JP" sz="4000" dirty="0">
                <a:latin typeface="ＭＳ Ｐ明朝" panose="02020600040205080304" pitchFamily="18" charset="-128"/>
                <a:ea typeface="ＭＳ Ｐ明朝" panose="02020600040205080304" pitchFamily="18" charset="-128"/>
                <a:cs typeface="Times New Roman" panose="02020603050405020304" pitchFamily="18" charset="0"/>
              </a:rPr>
              <a:t/>
            </a:r>
            <a:br>
              <a:rPr lang="en-US" altLang="ja-JP" sz="4000" dirty="0">
                <a:latin typeface="ＭＳ Ｐ明朝" panose="02020600040205080304" pitchFamily="18" charset="-128"/>
                <a:ea typeface="ＭＳ Ｐ明朝" panose="02020600040205080304" pitchFamily="18" charset="-128"/>
                <a:cs typeface="Times New Roman" panose="02020603050405020304" pitchFamily="18" charset="0"/>
              </a:rPr>
            </a:br>
            <a:r>
              <a:rPr lang="ja-JP" altLang="en-US" sz="4000" dirty="0">
                <a:latin typeface="ＭＳ Ｐ明朝" panose="02020600040205080304" pitchFamily="18" charset="-128"/>
                <a:ea typeface="ＭＳ Ｐ明朝" panose="02020600040205080304" pitchFamily="18" charset="-128"/>
                <a:cs typeface="Times New Roman" panose="02020603050405020304" pitchFamily="18" charset="0"/>
              </a:rPr>
              <a:t>　</a:t>
            </a:r>
            <a:r>
              <a:rPr lang="en-US" altLang="ja-JP" sz="4000" dirty="0">
                <a:latin typeface="ＭＳ Ｐ明朝" panose="02020600040205080304" pitchFamily="18" charset="-128"/>
                <a:ea typeface="ＭＳ Ｐ明朝" panose="02020600040205080304" pitchFamily="18" charset="-128"/>
                <a:cs typeface="Times New Roman" panose="02020603050405020304" pitchFamily="18" charset="0"/>
              </a:rPr>
              <a:t>(Common Key Cryptosystem)</a:t>
            </a:r>
            <a:r>
              <a:rPr lang="en-US" altLang="ja-JP" dirty="0">
                <a:latin typeface="ＭＳ Ｐ明朝" panose="02020600040205080304" pitchFamily="18" charset="-128"/>
                <a:ea typeface="ＭＳ Ｐ明朝" panose="02020600040205080304" pitchFamily="18" charset="-128"/>
                <a:cs typeface="Times New Roman" panose="02020603050405020304" pitchFamily="18" charset="0"/>
              </a:rPr>
              <a:t/>
            </a:r>
            <a:br>
              <a:rPr lang="en-US" altLang="ja-JP" dirty="0">
                <a:latin typeface="ＭＳ Ｐ明朝" panose="02020600040205080304" pitchFamily="18" charset="-128"/>
                <a:ea typeface="ＭＳ Ｐ明朝" panose="02020600040205080304" pitchFamily="18" charset="-128"/>
                <a:cs typeface="Times New Roman" panose="02020603050405020304" pitchFamily="18" charset="0"/>
              </a:rPr>
            </a:br>
            <a:endParaRPr kumimoji="1" lang="ja-JP" altLang="en-US" dirty="0">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3" name="コンテンツ プレースホルダー 2"/>
          <p:cNvSpPr>
            <a:spLocks noGrp="1"/>
          </p:cNvSpPr>
          <p:nvPr>
            <p:ph idx="1"/>
          </p:nvPr>
        </p:nvSpPr>
        <p:spPr>
          <a:xfrm>
            <a:off x="389086" y="1556792"/>
            <a:ext cx="8229600" cy="2927000"/>
          </a:xfrm>
        </p:spPr>
        <p:txBody>
          <a:bodyPr>
            <a:normAutofit/>
          </a:bodyPr>
          <a:lstStyle/>
          <a:p>
            <a:pPr marL="0" indent="0">
              <a:buNone/>
            </a:pPr>
            <a:r>
              <a:rPr kumimoji="1"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送信者と受信者が同じ秘密鍵</a:t>
            </a:r>
            <a:r>
              <a:rPr lang="en-US" altLang="ja-JP" sz="2800" i="1" dirty="0">
                <a:latin typeface="ＭＳ Ｐ明朝" panose="02020600040205080304" pitchFamily="18" charset="-128"/>
                <a:ea typeface="ＭＳ Ｐ明朝" panose="02020600040205080304" pitchFamily="18" charset="-128"/>
                <a:cs typeface="Times New Roman" panose="02020603050405020304" pitchFamily="18" charset="0"/>
              </a:rPr>
              <a:t>k</a:t>
            </a:r>
            <a:r>
              <a:rPr lang="ja-JP" altLang="en-US" sz="2800" dirty="0" err="1">
                <a:latin typeface="ＭＳ Ｐ明朝" panose="02020600040205080304" pitchFamily="18" charset="-128"/>
                <a:ea typeface="ＭＳ Ｐ明朝" panose="02020600040205080304" pitchFamily="18" charset="-128"/>
                <a:cs typeface="Times New Roman" panose="02020603050405020304" pitchFamily="18" charset="0"/>
              </a:rPr>
              <a:t>を共</a:t>
            </a:r>
            <a:r>
              <a:rPr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有する暗号方式を共通鍵暗号方式という。</a:t>
            </a:r>
            <a:endPar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r>
              <a:rPr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公開鍵暗号方式の登場までの暗号方式は全て共通鍵暗号方式であった。</a:t>
            </a:r>
            <a:endPar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p:txBody>
      </p:sp>
      <p:grpSp>
        <p:nvGrpSpPr>
          <p:cNvPr id="33" name="グループ化 32"/>
          <p:cNvGrpSpPr/>
          <p:nvPr/>
        </p:nvGrpSpPr>
        <p:grpSpPr>
          <a:xfrm>
            <a:off x="574939" y="4149080"/>
            <a:ext cx="7857894" cy="2540703"/>
            <a:chOff x="602538" y="2420888"/>
            <a:chExt cx="7857894" cy="2540703"/>
          </a:xfrm>
        </p:grpSpPr>
        <p:grpSp>
          <p:nvGrpSpPr>
            <p:cNvPr id="17" name="グループ化 16"/>
            <p:cNvGrpSpPr/>
            <p:nvPr/>
          </p:nvGrpSpPr>
          <p:grpSpPr>
            <a:xfrm>
              <a:off x="602538" y="2420888"/>
              <a:ext cx="7857894" cy="1944216"/>
              <a:chOff x="602538" y="3212975"/>
              <a:chExt cx="7857894" cy="1944216"/>
            </a:xfrm>
          </p:grpSpPr>
          <p:grpSp>
            <p:nvGrpSpPr>
              <p:cNvPr id="6" name="グループ化 5"/>
              <p:cNvGrpSpPr/>
              <p:nvPr/>
            </p:nvGrpSpPr>
            <p:grpSpPr>
              <a:xfrm>
                <a:off x="602538" y="3231362"/>
                <a:ext cx="2160240" cy="1925829"/>
                <a:chOff x="1013619" y="4437112"/>
                <a:chExt cx="2160240" cy="1008112"/>
              </a:xfrm>
            </p:grpSpPr>
            <p:sp>
              <p:nvSpPr>
                <p:cNvPr id="4" name="円/楕円 3"/>
                <p:cNvSpPr/>
                <p:nvPr/>
              </p:nvSpPr>
              <p:spPr>
                <a:xfrm>
                  <a:off x="1013619" y="4437112"/>
                  <a:ext cx="2160240" cy="1008112"/>
                </a:xfrm>
                <a:prstGeom prst="ellipse">
                  <a:avLst/>
                </a:prstGeom>
                <a:solidFill>
                  <a:schemeClr val="accent6">
                    <a:lumMod val="20000"/>
                    <a:lumOff val="80000"/>
                    <a:alpha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5" name="テキスト ボックス 4"/>
                <p:cNvSpPr txBox="1"/>
                <p:nvPr/>
              </p:nvSpPr>
              <p:spPr>
                <a:xfrm>
                  <a:off x="1475656" y="4697945"/>
                  <a:ext cx="1362138" cy="273890"/>
                </a:xfrm>
                <a:prstGeom prst="rect">
                  <a:avLst/>
                </a:prstGeom>
                <a:noFill/>
              </p:spPr>
              <p:txBody>
                <a:bodyPr wrap="square" rtlCol="0">
                  <a:spAutoFit/>
                </a:bodyPr>
                <a:lstStyle/>
                <a:p>
                  <a:r>
                    <a:rPr kumimoji="1"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送信者</a:t>
                  </a:r>
                </a:p>
              </p:txBody>
            </p:sp>
          </p:grpSp>
          <p:grpSp>
            <p:nvGrpSpPr>
              <p:cNvPr id="7" name="グループ化 6"/>
              <p:cNvGrpSpPr/>
              <p:nvPr/>
            </p:nvGrpSpPr>
            <p:grpSpPr>
              <a:xfrm>
                <a:off x="6300192" y="3212975"/>
                <a:ext cx="2160240" cy="1925829"/>
                <a:chOff x="1013619" y="4437112"/>
                <a:chExt cx="2160240" cy="1008112"/>
              </a:xfrm>
            </p:grpSpPr>
            <p:sp>
              <p:nvSpPr>
                <p:cNvPr id="8" name="円/楕円 7"/>
                <p:cNvSpPr/>
                <p:nvPr/>
              </p:nvSpPr>
              <p:spPr>
                <a:xfrm>
                  <a:off x="1013619" y="4437112"/>
                  <a:ext cx="2160240" cy="1008112"/>
                </a:xfrm>
                <a:prstGeom prst="ellipse">
                  <a:avLst/>
                </a:prstGeom>
                <a:solidFill>
                  <a:schemeClr val="accent6">
                    <a:lumMod val="20000"/>
                    <a:lumOff val="80000"/>
                    <a:alpha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9" name="テキスト ボックス 8"/>
                <p:cNvSpPr txBox="1"/>
                <p:nvPr/>
              </p:nvSpPr>
              <p:spPr>
                <a:xfrm>
                  <a:off x="1475656" y="4697945"/>
                  <a:ext cx="1362138" cy="273890"/>
                </a:xfrm>
                <a:prstGeom prst="rect">
                  <a:avLst/>
                </a:prstGeom>
                <a:noFill/>
              </p:spPr>
              <p:txBody>
                <a:bodyPr wrap="square" rtlCol="0">
                  <a:spAutoFit/>
                </a:bodyPr>
                <a:lstStyle/>
                <a:p>
                  <a:r>
                    <a:rPr kumimoji="1"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受信者</a:t>
                  </a:r>
                </a:p>
              </p:txBody>
            </p:sp>
          </p:grpSp>
          <p:grpSp>
            <p:nvGrpSpPr>
              <p:cNvPr id="12" name="グループ化 11"/>
              <p:cNvGrpSpPr/>
              <p:nvPr/>
            </p:nvGrpSpPr>
            <p:grpSpPr>
              <a:xfrm>
                <a:off x="1523476" y="4505985"/>
                <a:ext cx="1296144" cy="546870"/>
                <a:chOff x="755576" y="4898355"/>
                <a:chExt cx="1296144" cy="546870"/>
              </a:xfrm>
              <a:solidFill>
                <a:schemeClr val="bg1"/>
              </a:solidFill>
            </p:grpSpPr>
            <p:sp>
              <p:nvSpPr>
                <p:cNvPr id="10" name="正方形/長方形 9"/>
                <p:cNvSpPr/>
                <p:nvPr/>
              </p:nvSpPr>
              <p:spPr>
                <a:xfrm>
                  <a:off x="755576" y="4898355"/>
                  <a:ext cx="1296144" cy="546870"/>
                </a:xfrm>
                <a:prstGeom prst="rect">
                  <a:avLst/>
                </a:prstGeom>
                <a:grp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11" name="テキスト ボックス 10"/>
                <p:cNvSpPr txBox="1"/>
                <p:nvPr/>
              </p:nvSpPr>
              <p:spPr>
                <a:xfrm>
                  <a:off x="931639" y="4990266"/>
                  <a:ext cx="944017" cy="369332"/>
                </a:xfrm>
                <a:prstGeom prst="rect">
                  <a:avLst/>
                </a:prstGeom>
                <a:grpFill/>
              </p:spPr>
              <p:txBody>
                <a:bodyPr wrap="square" rtlCol="0">
                  <a:spAutoFit/>
                </a:bodyPr>
                <a:lstStyle/>
                <a:p>
                  <a:r>
                    <a:rPr kumimoji="1" lang="ja-JP" altLang="en-US" dirty="0">
                      <a:latin typeface="ＭＳ Ｐ明朝" panose="02020600040205080304" pitchFamily="18" charset="-128"/>
                      <a:ea typeface="ＭＳ Ｐ明朝" panose="02020600040205080304" pitchFamily="18" charset="-128"/>
                      <a:cs typeface="Times New Roman" panose="02020603050405020304" pitchFamily="18" charset="0"/>
                    </a:rPr>
                    <a:t>暗号化</a:t>
                  </a:r>
                </a:p>
              </p:txBody>
            </p:sp>
          </p:grpSp>
          <p:grpSp>
            <p:nvGrpSpPr>
              <p:cNvPr id="13" name="グループ化 12"/>
              <p:cNvGrpSpPr/>
              <p:nvPr/>
            </p:nvGrpSpPr>
            <p:grpSpPr>
              <a:xfrm>
                <a:off x="6148606" y="4505985"/>
                <a:ext cx="1296144" cy="546870"/>
                <a:chOff x="171943" y="4907112"/>
                <a:chExt cx="1296144" cy="546870"/>
              </a:xfrm>
              <a:solidFill>
                <a:schemeClr val="bg1"/>
              </a:solidFill>
            </p:grpSpPr>
            <p:sp>
              <p:nvSpPr>
                <p:cNvPr id="14" name="正方形/長方形 13"/>
                <p:cNvSpPr/>
                <p:nvPr/>
              </p:nvSpPr>
              <p:spPr>
                <a:xfrm>
                  <a:off x="171943" y="4907112"/>
                  <a:ext cx="1296144" cy="546870"/>
                </a:xfrm>
                <a:prstGeom prst="rect">
                  <a:avLst/>
                </a:prstGeom>
                <a:grp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15" name="テキスト ボックス 14"/>
                <p:cNvSpPr txBox="1"/>
                <p:nvPr/>
              </p:nvSpPr>
              <p:spPr>
                <a:xfrm>
                  <a:off x="348006" y="4999023"/>
                  <a:ext cx="944017" cy="369332"/>
                </a:xfrm>
                <a:prstGeom prst="rect">
                  <a:avLst/>
                </a:prstGeom>
                <a:grpFill/>
              </p:spPr>
              <p:txBody>
                <a:bodyPr wrap="square" rtlCol="0">
                  <a:spAutoFit/>
                </a:bodyPr>
                <a:lstStyle/>
                <a:p>
                  <a:r>
                    <a:rPr kumimoji="1" lang="ja-JP" altLang="en-US" dirty="0">
                      <a:latin typeface="ＭＳ Ｐ明朝" panose="02020600040205080304" pitchFamily="18" charset="-128"/>
                      <a:ea typeface="ＭＳ Ｐ明朝" panose="02020600040205080304" pitchFamily="18" charset="-128"/>
                      <a:cs typeface="Times New Roman" panose="02020603050405020304" pitchFamily="18" charset="0"/>
                    </a:rPr>
                    <a:t>複合化</a:t>
                  </a:r>
                </a:p>
              </p:txBody>
            </p:sp>
          </p:grpSp>
          <p:sp>
            <p:nvSpPr>
              <p:cNvPr id="16" name="右矢印 15"/>
              <p:cNvSpPr/>
              <p:nvPr/>
            </p:nvSpPr>
            <p:spPr>
              <a:xfrm>
                <a:off x="3068180" y="4623637"/>
                <a:ext cx="2808312" cy="240477"/>
              </a:xfrm>
              <a:prstGeom prst="rightArrow">
                <a:avLst>
                  <a:gd name="adj1" fmla="val 50000"/>
                  <a:gd name="adj2" fmla="val 246697"/>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明朝" panose="02020600040205080304" pitchFamily="18" charset="-128"/>
                  <a:ea typeface="ＭＳ Ｐ明朝" panose="02020600040205080304" pitchFamily="18" charset="-128"/>
                  <a:cs typeface="Times New Roman" panose="02020603050405020304" pitchFamily="18" charset="0"/>
                </a:endParaRPr>
              </a:p>
            </p:txBody>
          </p:sp>
        </p:grpSp>
        <p:cxnSp>
          <p:nvCxnSpPr>
            <p:cNvPr id="19" name="直線矢印コネクタ 18"/>
            <p:cNvCxnSpPr/>
            <p:nvPr/>
          </p:nvCxnSpPr>
          <p:spPr>
            <a:xfrm flipH="1" flipV="1">
              <a:off x="2915816" y="4262112"/>
              <a:ext cx="1321810" cy="370691"/>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V="1">
              <a:off x="5533770" y="4346719"/>
              <a:ext cx="614836" cy="286084"/>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3390257" y="4499926"/>
              <a:ext cx="2278590" cy="461665"/>
            </a:xfrm>
            <a:prstGeom prst="rect">
              <a:avLst/>
            </a:prstGeom>
            <a:noFill/>
          </p:spPr>
          <p:txBody>
            <a:bodyPr wrap="square" rtlCol="0">
              <a:spAutoFit/>
            </a:bodyPr>
            <a:lstStyle/>
            <a:p>
              <a:r>
                <a:rPr lang="en-US" altLang="ja-JP" dirty="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2400" dirty="0">
                  <a:latin typeface="ＭＳ Ｐ明朝" panose="02020600040205080304" pitchFamily="18" charset="-128"/>
                  <a:ea typeface="ＭＳ Ｐ明朝" panose="02020600040205080304" pitchFamily="18" charset="-128"/>
                  <a:cs typeface="Times New Roman" panose="02020603050405020304" pitchFamily="18" charset="0"/>
                </a:rPr>
                <a:t>共通鍵</a:t>
              </a:r>
              <a:r>
                <a:rPr lang="en-US" altLang="ja-JP" sz="2400" i="1" dirty="0">
                  <a:latin typeface="ＭＳ Ｐ明朝" panose="02020600040205080304" pitchFamily="18" charset="-128"/>
                  <a:ea typeface="ＭＳ Ｐ明朝" panose="02020600040205080304" pitchFamily="18" charset="-128"/>
                  <a:cs typeface="Times New Roman" panose="02020603050405020304" pitchFamily="18" charset="0"/>
                </a:rPr>
                <a:t>k</a:t>
              </a:r>
            </a:p>
          </p:txBody>
        </p:sp>
        <p:sp>
          <p:nvSpPr>
            <p:cNvPr id="31" name="テキスト ボックス 30"/>
            <p:cNvSpPr txBox="1"/>
            <p:nvPr/>
          </p:nvSpPr>
          <p:spPr>
            <a:xfrm>
              <a:off x="4033811" y="3529232"/>
              <a:ext cx="944017" cy="369332"/>
            </a:xfrm>
            <a:prstGeom prst="rect">
              <a:avLst/>
            </a:prstGeom>
            <a:noFill/>
          </p:spPr>
          <p:txBody>
            <a:bodyPr wrap="square" rtlCol="0">
              <a:spAutoFit/>
            </a:bodyPr>
            <a:lstStyle/>
            <a:p>
              <a:r>
                <a:rPr kumimoji="1" lang="ja-JP" altLang="en-US" dirty="0">
                  <a:latin typeface="ＭＳ Ｐ明朝" panose="02020600040205080304" pitchFamily="18" charset="-128"/>
                  <a:ea typeface="ＭＳ Ｐ明朝" panose="02020600040205080304" pitchFamily="18" charset="-128"/>
                  <a:cs typeface="Times New Roman" panose="02020603050405020304" pitchFamily="18" charset="0"/>
                </a:rPr>
                <a:t>暗号文</a:t>
              </a:r>
            </a:p>
          </p:txBody>
        </p:sp>
      </p:grpSp>
    </p:spTree>
    <p:extLst>
      <p:ext uri="{BB962C8B-B14F-4D97-AF65-F5344CB8AC3E}">
        <p14:creationId xmlns:p14="http://schemas.microsoft.com/office/powerpoint/2010/main" val="33377371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sz="4000" dirty="0">
                <a:latin typeface="ＭＳ Ｐ明朝" panose="02020600040205080304" pitchFamily="18" charset="-128"/>
                <a:ea typeface="ＭＳ Ｐ明朝" panose="02020600040205080304" pitchFamily="18" charset="-128"/>
                <a:cs typeface="Times New Roman" panose="02020603050405020304" pitchFamily="18" charset="0"/>
              </a:rPr>
              <a:t>共通鍵暗号方式</a:t>
            </a:r>
            <a:r>
              <a:rPr lang="en-US" altLang="ja-JP" sz="4000" dirty="0">
                <a:latin typeface="ＭＳ Ｐ明朝" panose="02020600040205080304" pitchFamily="18" charset="-128"/>
                <a:ea typeface="ＭＳ Ｐ明朝" panose="02020600040205080304" pitchFamily="18" charset="-128"/>
                <a:cs typeface="Times New Roman" panose="02020603050405020304" pitchFamily="18" charset="0"/>
              </a:rPr>
              <a:t/>
            </a:r>
            <a:br>
              <a:rPr lang="en-US" altLang="ja-JP" sz="4000" dirty="0">
                <a:latin typeface="ＭＳ Ｐ明朝" panose="02020600040205080304" pitchFamily="18" charset="-128"/>
                <a:ea typeface="ＭＳ Ｐ明朝" panose="02020600040205080304" pitchFamily="18" charset="-128"/>
                <a:cs typeface="Times New Roman" panose="02020603050405020304" pitchFamily="18" charset="0"/>
              </a:rPr>
            </a:br>
            <a:r>
              <a:rPr lang="ja-JP" altLang="en-US" sz="4000" dirty="0">
                <a:latin typeface="ＭＳ Ｐ明朝" panose="02020600040205080304" pitchFamily="18" charset="-128"/>
                <a:ea typeface="ＭＳ Ｐ明朝" panose="02020600040205080304" pitchFamily="18" charset="-128"/>
                <a:cs typeface="Times New Roman" panose="02020603050405020304" pitchFamily="18" charset="0"/>
              </a:rPr>
              <a:t>　</a:t>
            </a:r>
            <a:r>
              <a:rPr lang="en-US" altLang="ja-JP" sz="4000" dirty="0">
                <a:latin typeface="ＭＳ Ｐ明朝" panose="02020600040205080304" pitchFamily="18" charset="-128"/>
                <a:ea typeface="ＭＳ Ｐ明朝" panose="02020600040205080304" pitchFamily="18" charset="-128"/>
                <a:cs typeface="Times New Roman" panose="02020603050405020304" pitchFamily="18" charset="0"/>
              </a:rPr>
              <a:t>(Common Key Cryptosystem)</a:t>
            </a:r>
            <a:r>
              <a:rPr lang="en-US" altLang="ja-JP" dirty="0">
                <a:latin typeface="ＭＳ Ｐ明朝" panose="02020600040205080304" pitchFamily="18" charset="-128"/>
                <a:ea typeface="ＭＳ Ｐ明朝" panose="02020600040205080304" pitchFamily="18" charset="-128"/>
                <a:cs typeface="Times New Roman" panose="02020603050405020304" pitchFamily="18" charset="0"/>
              </a:rPr>
              <a:t/>
            </a:r>
            <a:br>
              <a:rPr lang="en-US" altLang="ja-JP" dirty="0">
                <a:latin typeface="ＭＳ Ｐ明朝" panose="02020600040205080304" pitchFamily="18" charset="-128"/>
                <a:ea typeface="ＭＳ Ｐ明朝" panose="02020600040205080304" pitchFamily="18" charset="-128"/>
                <a:cs typeface="Times New Roman" panose="02020603050405020304" pitchFamily="18" charset="0"/>
              </a:rPr>
            </a:br>
            <a:endParaRPr kumimoji="1" lang="ja-JP" altLang="en-US" dirty="0">
              <a:latin typeface="ＭＳ Ｐ明朝" panose="02020600040205080304" pitchFamily="18" charset="-128"/>
              <a:ea typeface="ＭＳ Ｐ明朝" panose="02020600040205080304" pitchFamily="18" charset="-128"/>
              <a:cs typeface="Times New Roman" panose="02020603050405020304" pitchFamily="18" charset="0"/>
            </a:endParaRPr>
          </a:p>
        </p:txBody>
      </p:sp>
      <p:grpSp>
        <p:nvGrpSpPr>
          <p:cNvPr id="33" name="グループ化 32"/>
          <p:cNvGrpSpPr/>
          <p:nvPr/>
        </p:nvGrpSpPr>
        <p:grpSpPr>
          <a:xfrm>
            <a:off x="576872" y="4149080"/>
            <a:ext cx="7857894" cy="2540703"/>
            <a:chOff x="602538" y="2420888"/>
            <a:chExt cx="7857894" cy="2540703"/>
          </a:xfrm>
        </p:grpSpPr>
        <p:grpSp>
          <p:nvGrpSpPr>
            <p:cNvPr id="17" name="グループ化 16"/>
            <p:cNvGrpSpPr/>
            <p:nvPr/>
          </p:nvGrpSpPr>
          <p:grpSpPr>
            <a:xfrm>
              <a:off x="602538" y="2420888"/>
              <a:ext cx="7857894" cy="1944216"/>
              <a:chOff x="602538" y="3212975"/>
              <a:chExt cx="7857894" cy="1944216"/>
            </a:xfrm>
          </p:grpSpPr>
          <p:grpSp>
            <p:nvGrpSpPr>
              <p:cNvPr id="6" name="グループ化 5"/>
              <p:cNvGrpSpPr/>
              <p:nvPr/>
            </p:nvGrpSpPr>
            <p:grpSpPr>
              <a:xfrm>
                <a:off x="602538" y="3231362"/>
                <a:ext cx="2160240" cy="1925829"/>
                <a:chOff x="1013619" y="4437112"/>
                <a:chExt cx="2160240" cy="1008112"/>
              </a:xfrm>
            </p:grpSpPr>
            <p:sp>
              <p:nvSpPr>
                <p:cNvPr id="4" name="円/楕円 3"/>
                <p:cNvSpPr/>
                <p:nvPr/>
              </p:nvSpPr>
              <p:spPr>
                <a:xfrm>
                  <a:off x="1013619" y="4437112"/>
                  <a:ext cx="2160240" cy="1008112"/>
                </a:xfrm>
                <a:prstGeom prst="ellipse">
                  <a:avLst/>
                </a:prstGeom>
                <a:solidFill>
                  <a:schemeClr val="accent6">
                    <a:lumMod val="20000"/>
                    <a:lumOff val="80000"/>
                    <a:alpha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5" name="テキスト ボックス 4"/>
                <p:cNvSpPr txBox="1"/>
                <p:nvPr/>
              </p:nvSpPr>
              <p:spPr>
                <a:xfrm>
                  <a:off x="1475656" y="4697945"/>
                  <a:ext cx="1362138" cy="273890"/>
                </a:xfrm>
                <a:prstGeom prst="rect">
                  <a:avLst/>
                </a:prstGeom>
                <a:noFill/>
              </p:spPr>
              <p:txBody>
                <a:bodyPr wrap="square" rtlCol="0">
                  <a:spAutoFit/>
                </a:bodyPr>
                <a:lstStyle/>
                <a:p>
                  <a:r>
                    <a:rPr kumimoji="1"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送信者</a:t>
                  </a:r>
                </a:p>
              </p:txBody>
            </p:sp>
          </p:grpSp>
          <p:grpSp>
            <p:nvGrpSpPr>
              <p:cNvPr id="7" name="グループ化 6"/>
              <p:cNvGrpSpPr/>
              <p:nvPr/>
            </p:nvGrpSpPr>
            <p:grpSpPr>
              <a:xfrm>
                <a:off x="6300192" y="3212975"/>
                <a:ext cx="2160240" cy="1925829"/>
                <a:chOff x="1013619" y="4437112"/>
                <a:chExt cx="2160240" cy="1008112"/>
              </a:xfrm>
            </p:grpSpPr>
            <p:sp>
              <p:nvSpPr>
                <p:cNvPr id="8" name="円/楕円 7"/>
                <p:cNvSpPr/>
                <p:nvPr/>
              </p:nvSpPr>
              <p:spPr>
                <a:xfrm>
                  <a:off x="1013619" y="4437112"/>
                  <a:ext cx="2160240" cy="1008112"/>
                </a:xfrm>
                <a:prstGeom prst="ellipse">
                  <a:avLst/>
                </a:prstGeom>
                <a:solidFill>
                  <a:schemeClr val="accent6">
                    <a:lumMod val="20000"/>
                    <a:lumOff val="80000"/>
                    <a:alpha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9" name="テキスト ボックス 8"/>
                <p:cNvSpPr txBox="1"/>
                <p:nvPr/>
              </p:nvSpPr>
              <p:spPr>
                <a:xfrm>
                  <a:off x="1475656" y="4697945"/>
                  <a:ext cx="1362138" cy="273890"/>
                </a:xfrm>
                <a:prstGeom prst="rect">
                  <a:avLst/>
                </a:prstGeom>
                <a:noFill/>
              </p:spPr>
              <p:txBody>
                <a:bodyPr wrap="square" rtlCol="0">
                  <a:spAutoFit/>
                </a:bodyPr>
                <a:lstStyle/>
                <a:p>
                  <a:r>
                    <a:rPr kumimoji="1"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受信者</a:t>
                  </a:r>
                </a:p>
              </p:txBody>
            </p:sp>
          </p:grpSp>
          <p:grpSp>
            <p:nvGrpSpPr>
              <p:cNvPr id="12" name="グループ化 11"/>
              <p:cNvGrpSpPr/>
              <p:nvPr/>
            </p:nvGrpSpPr>
            <p:grpSpPr>
              <a:xfrm>
                <a:off x="1523476" y="4505985"/>
                <a:ext cx="1296144" cy="546870"/>
                <a:chOff x="755576" y="4898355"/>
                <a:chExt cx="1296144" cy="546870"/>
              </a:xfrm>
              <a:solidFill>
                <a:schemeClr val="bg1"/>
              </a:solidFill>
            </p:grpSpPr>
            <p:sp>
              <p:nvSpPr>
                <p:cNvPr id="10" name="正方形/長方形 9"/>
                <p:cNvSpPr/>
                <p:nvPr/>
              </p:nvSpPr>
              <p:spPr>
                <a:xfrm>
                  <a:off x="755576" y="4898355"/>
                  <a:ext cx="1296144" cy="546870"/>
                </a:xfrm>
                <a:prstGeom prst="rect">
                  <a:avLst/>
                </a:prstGeom>
                <a:grp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11" name="テキスト ボックス 10"/>
                <p:cNvSpPr txBox="1"/>
                <p:nvPr/>
              </p:nvSpPr>
              <p:spPr>
                <a:xfrm>
                  <a:off x="931639" y="4990266"/>
                  <a:ext cx="944017" cy="369332"/>
                </a:xfrm>
                <a:prstGeom prst="rect">
                  <a:avLst/>
                </a:prstGeom>
                <a:grpFill/>
              </p:spPr>
              <p:txBody>
                <a:bodyPr wrap="square" rtlCol="0">
                  <a:spAutoFit/>
                </a:bodyPr>
                <a:lstStyle/>
                <a:p>
                  <a:r>
                    <a:rPr kumimoji="1" lang="ja-JP" altLang="en-US" dirty="0">
                      <a:latin typeface="ＭＳ Ｐ明朝" panose="02020600040205080304" pitchFamily="18" charset="-128"/>
                      <a:ea typeface="ＭＳ Ｐ明朝" panose="02020600040205080304" pitchFamily="18" charset="-128"/>
                      <a:cs typeface="Times New Roman" panose="02020603050405020304" pitchFamily="18" charset="0"/>
                    </a:rPr>
                    <a:t>暗号化</a:t>
                  </a:r>
                </a:p>
              </p:txBody>
            </p:sp>
          </p:grpSp>
          <p:grpSp>
            <p:nvGrpSpPr>
              <p:cNvPr id="13" name="グループ化 12"/>
              <p:cNvGrpSpPr/>
              <p:nvPr/>
            </p:nvGrpSpPr>
            <p:grpSpPr>
              <a:xfrm>
                <a:off x="6148606" y="4505985"/>
                <a:ext cx="1296144" cy="546870"/>
                <a:chOff x="171943" y="4907112"/>
                <a:chExt cx="1296144" cy="546870"/>
              </a:xfrm>
              <a:solidFill>
                <a:schemeClr val="bg1"/>
              </a:solidFill>
            </p:grpSpPr>
            <p:sp>
              <p:nvSpPr>
                <p:cNvPr id="14" name="正方形/長方形 13"/>
                <p:cNvSpPr/>
                <p:nvPr/>
              </p:nvSpPr>
              <p:spPr>
                <a:xfrm>
                  <a:off x="171943" y="4907112"/>
                  <a:ext cx="1296144" cy="546870"/>
                </a:xfrm>
                <a:prstGeom prst="rect">
                  <a:avLst/>
                </a:prstGeom>
                <a:grp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15" name="テキスト ボックス 14"/>
                <p:cNvSpPr txBox="1"/>
                <p:nvPr/>
              </p:nvSpPr>
              <p:spPr>
                <a:xfrm>
                  <a:off x="348006" y="4999023"/>
                  <a:ext cx="944017" cy="369332"/>
                </a:xfrm>
                <a:prstGeom prst="rect">
                  <a:avLst/>
                </a:prstGeom>
                <a:grpFill/>
              </p:spPr>
              <p:txBody>
                <a:bodyPr wrap="square" rtlCol="0">
                  <a:spAutoFit/>
                </a:bodyPr>
                <a:lstStyle/>
                <a:p>
                  <a:r>
                    <a:rPr kumimoji="1" lang="ja-JP" altLang="en-US" dirty="0">
                      <a:latin typeface="ＭＳ Ｐ明朝" panose="02020600040205080304" pitchFamily="18" charset="-128"/>
                      <a:ea typeface="ＭＳ Ｐ明朝" panose="02020600040205080304" pitchFamily="18" charset="-128"/>
                      <a:cs typeface="Times New Roman" panose="02020603050405020304" pitchFamily="18" charset="0"/>
                    </a:rPr>
                    <a:t>複合化</a:t>
                  </a:r>
                </a:p>
              </p:txBody>
            </p:sp>
          </p:grpSp>
          <p:sp>
            <p:nvSpPr>
              <p:cNvPr id="16" name="右矢印 15"/>
              <p:cNvSpPr/>
              <p:nvPr/>
            </p:nvSpPr>
            <p:spPr>
              <a:xfrm>
                <a:off x="3068180" y="4623637"/>
                <a:ext cx="2808312" cy="240477"/>
              </a:xfrm>
              <a:prstGeom prst="rightArrow">
                <a:avLst>
                  <a:gd name="adj1" fmla="val 50000"/>
                  <a:gd name="adj2" fmla="val 246697"/>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明朝" panose="02020600040205080304" pitchFamily="18" charset="-128"/>
                  <a:ea typeface="ＭＳ Ｐ明朝" panose="02020600040205080304" pitchFamily="18" charset="-128"/>
                  <a:cs typeface="Times New Roman" panose="02020603050405020304" pitchFamily="18" charset="0"/>
                </a:endParaRPr>
              </a:p>
            </p:txBody>
          </p:sp>
        </p:grpSp>
        <p:cxnSp>
          <p:nvCxnSpPr>
            <p:cNvPr id="19" name="直線矢印コネクタ 18"/>
            <p:cNvCxnSpPr/>
            <p:nvPr/>
          </p:nvCxnSpPr>
          <p:spPr>
            <a:xfrm flipH="1" flipV="1">
              <a:off x="2915816" y="4262112"/>
              <a:ext cx="1321810" cy="370691"/>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3390257" y="4499926"/>
              <a:ext cx="2278590" cy="461665"/>
            </a:xfrm>
            <a:prstGeom prst="rect">
              <a:avLst/>
            </a:prstGeom>
            <a:noFill/>
          </p:spPr>
          <p:txBody>
            <a:bodyPr wrap="square" rtlCol="0">
              <a:spAutoFit/>
            </a:bodyPr>
            <a:lstStyle/>
            <a:p>
              <a:r>
                <a:rPr lang="en-US" altLang="ja-JP" dirty="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2400" dirty="0">
                  <a:latin typeface="ＭＳ Ｐ明朝" panose="02020600040205080304" pitchFamily="18" charset="-128"/>
                  <a:ea typeface="ＭＳ Ｐ明朝" panose="02020600040205080304" pitchFamily="18" charset="-128"/>
                  <a:cs typeface="Times New Roman" panose="02020603050405020304" pitchFamily="18" charset="0"/>
                </a:rPr>
                <a:t>共通鍵</a:t>
              </a:r>
              <a:r>
                <a:rPr lang="en-US" altLang="ja-JP" sz="2400" i="1" dirty="0">
                  <a:latin typeface="ＭＳ Ｐ明朝" panose="02020600040205080304" pitchFamily="18" charset="-128"/>
                  <a:ea typeface="ＭＳ Ｐ明朝" panose="02020600040205080304" pitchFamily="18" charset="-128"/>
                  <a:cs typeface="Times New Roman" panose="02020603050405020304" pitchFamily="18" charset="0"/>
                </a:rPr>
                <a:t>k</a:t>
              </a:r>
            </a:p>
          </p:txBody>
        </p:sp>
        <p:sp>
          <p:nvSpPr>
            <p:cNvPr id="31" name="テキスト ボックス 30"/>
            <p:cNvSpPr txBox="1"/>
            <p:nvPr/>
          </p:nvSpPr>
          <p:spPr>
            <a:xfrm>
              <a:off x="4033811" y="3529232"/>
              <a:ext cx="944017" cy="369332"/>
            </a:xfrm>
            <a:prstGeom prst="rect">
              <a:avLst/>
            </a:prstGeom>
            <a:noFill/>
          </p:spPr>
          <p:txBody>
            <a:bodyPr wrap="square" rtlCol="0">
              <a:spAutoFit/>
            </a:bodyPr>
            <a:lstStyle/>
            <a:p>
              <a:r>
                <a:rPr kumimoji="1" lang="ja-JP" altLang="en-US" dirty="0">
                  <a:latin typeface="ＭＳ Ｐ明朝" panose="02020600040205080304" pitchFamily="18" charset="-128"/>
                  <a:ea typeface="ＭＳ Ｐ明朝" panose="02020600040205080304" pitchFamily="18" charset="-128"/>
                  <a:cs typeface="Times New Roman" panose="02020603050405020304" pitchFamily="18" charset="0"/>
                </a:rPr>
                <a:t>暗号文</a:t>
              </a:r>
            </a:p>
          </p:txBody>
        </p:sp>
      </p:grpSp>
      <p:sp>
        <p:nvSpPr>
          <p:cNvPr id="23" name="コンテンツ プレースホルダー 2"/>
          <p:cNvSpPr>
            <a:spLocks noGrp="1"/>
          </p:cNvSpPr>
          <p:nvPr>
            <p:ph idx="1"/>
          </p:nvPr>
        </p:nvSpPr>
        <p:spPr>
          <a:xfrm>
            <a:off x="389086" y="1556792"/>
            <a:ext cx="8229600" cy="2927000"/>
          </a:xfrm>
        </p:spPr>
        <p:txBody>
          <a:bodyPr>
            <a:normAutofit/>
          </a:bodyPr>
          <a:lstStyle/>
          <a:p>
            <a:pPr marL="0" indent="0">
              <a:buNone/>
            </a:pPr>
            <a:r>
              <a:rPr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鍵配送の問題（デメリット）</a:t>
            </a:r>
            <a:endPar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r>
              <a:rPr lang="ja-JP" altLang="en-US" sz="2400" dirty="0">
                <a:latin typeface="ＭＳ Ｐ明朝" panose="02020600040205080304" pitchFamily="18" charset="-128"/>
                <a:ea typeface="ＭＳ Ｐ明朝" panose="02020600040205080304" pitchFamily="18" charset="-128"/>
                <a:cs typeface="Times New Roman" panose="02020603050405020304" pitchFamily="18" charset="0"/>
              </a:rPr>
              <a:t>送信者と受信者が第三者に知られる事なく同じ秘密鍵を共有しなくてはならない。</a:t>
            </a:r>
            <a:endParaRPr lang="en-US" altLang="ja-JP" sz="24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lgn="ctr">
              <a:buNone/>
            </a:pPr>
            <a:r>
              <a:rPr lang="ja-JP" altLang="en-US" sz="2000" dirty="0">
                <a:latin typeface="ＭＳ Ｐ明朝" panose="02020600040205080304" pitchFamily="18" charset="-128"/>
                <a:ea typeface="ＭＳ Ｐ明朝" panose="02020600040205080304" pitchFamily="18" charset="-128"/>
                <a:cs typeface="Times New Roman" panose="02020603050405020304" pitchFamily="18" charset="0"/>
              </a:rPr>
              <a:t>↓</a:t>
            </a:r>
            <a:endParaRPr lang="en-US" altLang="ja-JP" sz="20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r>
              <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rPr>
              <a:t>1976</a:t>
            </a:r>
            <a:r>
              <a:rPr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年、暗号史上最大のブレイクスルーである公開鍵暗号方式の考案</a:t>
            </a:r>
            <a:endPar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p:txBody>
      </p:sp>
      <p:cxnSp>
        <p:nvCxnSpPr>
          <p:cNvPr id="24" name="直線矢印コネクタ 23"/>
          <p:cNvCxnSpPr/>
          <p:nvPr/>
        </p:nvCxnSpPr>
        <p:spPr>
          <a:xfrm flipV="1">
            <a:off x="5508104" y="6074911"/>
            <a:ext cx="614836" cy="286084"/>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6185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sz="4000" dirty="0">
                <a:latin typeface="ＭＳ Ｐ明朝" panose="02020600040205080304" pitchFamily="18" charset="-128"/>
                <a:ea typeface="ＭＳ Ｐ明朝" panose="02020600040205080304" pitchFamily="18" charset="-128"/>
                <a:cs typeface="Times New Roman" panose="02020603050405020304" pitchFamily="18" charset="0"/>
              </a:rPr>
              <a:t>公開鍵暗号方式</a:t>
            </a:r>
            <a:r>
              <a:rPr lang="en-US" altLang="ja-JP" sz="4000" dirty="0">
                <a:latin typeface="ＭＳ Ｐ明朝" panose="02020600040205080304" pitchFamily="18" charset="-128"/>
                <a:ea typeface="ＭＳ Ｐ明朝" panose="02020600040205080304" pitchFamily="18" charset="-128"/>
                <a:cs typeface="Times New Roman" panose="02020603050405020304" pitchFamily="18" charset="0"/>
              </a:rPr>
              <a:t/>
            </a:r>
            <a:br>
              <a:rPr lang="en-US" altLang="ja-JP" sz="4000" dirty="0">
                <a:latin typeface="ＭＳ Ｐ明朝" panose="02020600040205080304" pitchFamily="18" charset="-128"/>
                <a:ea typeface="ＭＳ Ｐ明朝" panose="02020600040205080304" pitchFamily="18" charset="-128"/>
                <a:cs typeface="Times New Roman" panose="02020603050405020304" pitchFamily="18" charset="0"/>
              </a:rPr>
            </a:br>
            <a:r>
              <a:rPr lang="ja-JP" altLang="en-US" sz="4000" dirty="0">
                <a:latin typeface="ＭＳ Ｐ明朝" panose="02020600040205080304" pitchFamily="18" charset="-128"/>
                <a:ea typeface="ＭＳ Ｐ明朝" panose="02020600040205080304" pitchFamily="18" charset="-128"/>
                <a:cs typeface="Times New Roman" panose="02020603050405020304" pitchFamily="18" charset="0"/>
              </a:rPr>
              <a:t>　</a:t>
            </a:r>
            <a:r>
              <a:rPr lang="en-US" altLang="ja-JP" sz="4000" dirty="0">
                <a:latin typeface="ＭＳ Ｐ明朝" panose="02020600040205080304" pitchFamily="18" charset="-128"/>
                <a:ea typeface="ＭＳ Ｐ明朝" panose="02020600040205080304" pitchFamily="18" charset="-128"/>
                <a:cs typeface="Times New Roman" panose="02020603050405020304" pitchFamily="18" charset="0"/>
              </a:rPr>
              <a:t>(Public Key Cryptosystem)</a:t>
            </a:r>
            <a:r>
              <a:rPr lang="en-US" altLang="ja-JP" dirty="0">
                <a:latin typeface="ＭＳ Ｐ明朝" panose="02020600040205080304" pitchFamily="18" charset="-128"/>
                <a:ea typeface="ＭＳ Ｐ明朝" panose="02020600040205080304" pitchFamily="18" charset="-128"/>
                <a:cs typeface="Times New Roman" panose="02020603050405020304" pitchFamily="18" charset="0"/>
              </a:rPr>
              <a:t/>
            </a:r>
            <a:br>
              <a:rPr lang="en-US" altLang="ja-JP" dirty="0">
                <a:latin typeface="ＭＳ Ｐ明朝" panose="02020600040205080304" pitchFamily="18" charset="-128"/>
                <a:ea typeface="ＭＳ Ｐ明朝" panose="02020600040205080304" pitchFamily="18" charset="-128"/>
                <a:cs typeface="Times New Roman" panose="02020603050405020304" pitchFamily="18" charset="0"/>
              </a:rPr>
            </a:br>
            <a:endParaRPr kumimoji="1" lang="ja-JP" altLang="en-US" dirty="0">
              <a:latin typeface="ＭＳ Ｐ明朝" panose="02020600040205080304" pitchFamily="18" charset="-128"/>
              <a:ea typeface="ＭＳ Ｐ明朝" panose="02020600040205080304" pitchFamily="18" charset="-128"/>
              <a:cs typeface="Times New Roman" panose="02020603050405020304" pitchFamily="18" charset="0"/>
            </a:endParaRPr>
          </a:p>
        </p:txBody>
      </p:sp>
      <p:grpSp>
        <p:nvGrpSpPr>
          <p:cNvPr id="33" name="グループ化 32"/>
          <p:cNvGrpSpPr/>
          <p:nvPr/>
        </p:nvGrpSpPr>
        <p:grpSpPr>
          <a:xfrm>
            <a:off x="576872" y="4149080"/>
            <a:ext cx="7857894" cy="2540703"/>
            <a:chOff x="602538" y="2420888"/>
            <a:chExt cx="7857894" cy="2540703"/>
          </a:xfrm>
        </p:grpSpPr>
        <p:grpSp>
          <p:nvGrpSpPr>
            <p:cNvPr id="17" name="グループ化 16"/>
            <p:cNvGrpSpPr/>
            <p:nvPr/>
          </p:nvGrpSpPr>
          <p:grpSpPr>
            <a:xfrm>
              <a:off x="602538" y="2420888"/>
              <a:ext cx="7857894" cy="1944216"/>
              <a:chOff x="602538" y="3212975"/>
              <a:chExt cx="7857894" cy="1944216"/>
            </a:xfrm>
          </p:grpSpPr>
          <p:grpSp>
            <p:nvGrpSpPr>
              <p:cNvPr id="6" name="グループ化 5"/>
              <p:cNvGrpSpPr/>
              <p:nvPr/>
            </p:nvGrpSpPr>
            <p:grpSpPr>
              <a:xfrm>
                <a:off x="602538" y="3231362"/>
                <a:ext cx="2160240" cy="1925829"/>
                <a:chOff x="1013619" y="4437112"/>
                <a:chExt cx="2160240" cy="1008112"/>
              </a:xfrm>
            </p:grpSpPr>
            <p:sp>
              <p:nvSpPr>
                <p:cNvPr id="4" name="円/楕円 3"/>
                <p:cNvSpPr/>
                <p:nvPr/>
              </p:nvSpPr>
              <p:spPr>
                <a:xfrm>
                  <a:off x="1013619" y="4437112"/>
                  <a:ext cx="2160240" cy="1008112"/>
                </a:xfrm>
                <a:prstGeom prst="ellipse">
                  <a:avLst/>
                </a:prstGeom>
                <a:solidFill>
                  <a:schemeClr val="tx2">
                    <a:lumMod val="40000"/>
                    <a:lumOff val="60000"/>
                    <a:alpha val="5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5" name="テキスト ボックス 4"/>
                <p:cNvSpPr txBox="1"/>
                <p:nvPr/>
              </p:nvSpPr>
              <p:spPr>
                <a:xfrm>
                  <a:off x="1475656" y="4697945"/>
                  <a:ext cx="1362138" cy="273890"/>
                </a:xfrm>
                <a:prstGeom prst="rect">
                  <a:avLst/>
                </a:prstGeom>
                <a:noFill/>
              </p:spPr>
              <p:txBody>
                <a:bodyPr wrap="square" rtlCol="0">
                  <a:spAutoFit/>
                </a:bodyPr>
                <a:lstStyle/>
                <a:p>
                  <a:r>
                    <a:rPr kumimoji="1"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送信者</a:t>
                  </a:r>
                </a:p>
              </p:txBody>
            </p:sp>
          </p:grpSp>
          <p:grpSp>
            <p:nvGrpSpPr>
              <p:cNvPr id="7" name="グループ化 6"/>
              <p:cNvGrpSpPr/>
              <p:nvPr/>
            </p:nvGrpSpPr>
            <p:grpSpPr>
              <a:xfrm>
                <a:off x="6300192" y="3212975"/>
                <a:ext cx="2160240" cy="1925829"/>
                <a:chOff x="1013619" y="4437112"/>
                <a:chExt cx="2160240" cy="1008112"/>
              </a:xfrm>
            </p:grpSpPr>
            <p:sp>
              <p:nvSpPr>
                <p:cNvPr id="8" name="円/楕円 7"/>
                <p:cNvSpPr/>
                <p:nvPr/>
              </p:nvSpPr>
              <p:spPr>
                <a:xfrm>
                  <a:off x="1013619" y="4437112"/>
                  <a:ext cx="2160240" cy="1008112"/>
                </a:xfrm>
                <a:prstGeom prst="ellipse">
                  <a:avLst/>
                </a:prstGeom>
                <a:solidFill>
                  <a:schemeClr val="tx2">
                    <a:lumMod val="40000"/>
                    <a:lumOff val="60000"/>
                    <a:alpha val="5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9" name="テキスト ボックス 8"/>
                <p:cNvSpPr txBox="1"/>
                <p:nvPr/>
              </p:nvSpPr>
              <p:spPr>
                <a:xfrm>
                  <a:off x="1475656" y="4697945"/>
                  <a:ext cx="1362138" cy="273890"/>
                </a:xfrm>
                <a:prstGeom prst="rect">
                  <a:avLst/>
                </a:prstGeom>
                <a:noFill/>
              </p:spPr>
              <p:txBody>
                <a:bodyPr wrap="square" rtlCol="0">
                  <a:spAutoFit/>
                </a:bodyPr>
                <a:lstStyle/>
                <a:p>
                  <a:r>
                    <a:rPr kumimoji="1"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受信者</a:t>
                  </a:r>
                </a:p>
              </p:txBody>
            </p:sp>
          </p:grpSp>
          <p:grpSp>
            <p:nvGrpSpPr>
              <p:cNvPr id="12" name="グループ化 11"/>
              <p:cNvGrpSpPr/>
              <p:nvPr/>
            </p:nvGrpSpPr>
            <p:grpSpPr>
              <a:xfrm>
                <a:off x="1523476" y="4505985"/>
                <a:ext cx="1296144" cy="546870"/>
                <a:chOff x="755576" y="4898355"/>
                <a:chExt cx="1296144" cy="546870"/>
              </a:xfrm>
              <a:solidFill>
                <a:schemeClr val="bg1"/>
              </a:solidFill>
            </p:grpSpPr>
            <p:sp>
              <p:nvSpPr>
                <p:cNvPr id="10" name="正方形/長方形 9"/>
                <p:cNvSpPr/>
                <p:nvPr/>
              </p:nvSpPr>
              <p:spPr>
                <a:xfrm>
                  <a:off x="755576" y="4898355"/>
                  <a:ext cx="1296144" cy="546870"/>
                </a:xfrm>
                <a:prstGeom prst="rect">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11" name="テキスト ボックス 10"/>
                <p:cNvSpPr txBox="1"/>
                <p:nvPr/>
              </p:nvSpPr>
              <p:spPr>
                <a:xfrm>
                  <a:off x="931639" y="4990266"/>
                  <a:ext cx="944017" cy="369332"/>
                </a:xfrm>
                <a:prstGeom prst="rect">
                  <a:avLst/>
                </a:prstGeom>
                <a:grpFill/>
              </p:spPr>
              <p:txBody>
                <a:bodyPr wrap="square" rtlCol="0">
                  <a:spAutoFit/>
                </a:bodyPr>
                <a:lstStyle/>
                <a:p>
                  <a:r>
                    <a:rPr kumimoji="1" lang="ja-JP" altLang="en-US" dirty="0">
                      <a:latin typeface="ＭＳ Ｐ明朝" panose="02020600040205080304" pitchFamily="18" charset="-128"/>
                      <a:ea typeface="ＭＳ Ｐ明朝" panose="02020600040205080304" pitchFamily="18" charset="-128"/>
                      <a:cs typeface="Times New Roman" panose="02020603050405020304" pitchFamily="18" charset="0"/>
                    </a:rPr>
                    <a:t>暗号化</a:t>
                  </a:r>
                </a:p>
              </p:txBody>
            </p:sp>
          </p:grpSp>
          <p:grpSp>
            <p:nvGrpSpPr>
              <p:cNvPr id="13" name="グループ化 12"/>
              <p:cNvGrpSpPr/>
              <p:nvPr/>
            </p:nvGrpSpPr>
            <p:grpSpPr>
              <a:xfrm>
                <a:off x="6148606" y="4505985"/>
                <a:ext cx="1296144" cy="546870"/>
                <a:chOff x="171943" y="4907112"/>
                <a:chExt cx="1296144" cy="546870"/>
              </a:xfrm>
              <a:solidFill>
                <a:schemeClr val="bg1"/>
              </a:solidFill>
            </p:grpSpPr>
            <p:sp>
              <p:nvSpPr>
                <p:cNvPr id="14" name="正方形/長方形 13"/>
                <p:cNvSpPr/>
                <p:nvPr/>
              </p:nvSpPr>
              <p:spPr>
                <a:xfrm>
                  <a:off x="171943" y="4907112"/>
                  <a:ext cx="1296144" cy="546870"/>
                </a:xfrm>
                <a:prstGeom prst="rect">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15" name="テキスト ボックス 14"/>
                <p:cNvSpPr txBox="1"/>
                <p:nvPr/>
              </p:nvSpPr>
              <p:spPr>
                <a:xfrm>
                  <a:off x="348006" y="4999023"/>
                  <a:ext cx="944017" cy="369332"/>
                </a:xfrm>
                <a:prstGeom prst="rect">
                  <a:avLst/>
                </a:prstGeom>
                <a:grpFill/>
              </p:spPr>
              <p:txBody>
                <a:bodyPr wrap="square" rtlCol="0">
                  <a:spAutoFit/>
                </a:bodyPr>
                <a:lstStyle/>
                <a:p>
                  <a:r>
                    <a:rPr kumimoji="1" lang="ja-JP" altLang="en-US" dirty="0">
                      <a:latin typeface="ＭＳ Ｐ明朝" panose="02020600040205080304" pitchFamily="18" charset="-128"/>
                      <a:ea typeface="ＭＳ Ｐ明朝" panose="02020600040205080304" pitchFamily="18" charset="-128"/>
                      <a:cs typeface="Times New Roman" panose="02020603050405020304" pitchFamily="18" charset="0"/>
                    </a:rPr>
                    <a:t>複合化</a:t>
                  </a:r>
                </a:p>
              </p:txBody>
            </p:sp>
          </p:grpSp>
          <p:sp>
            <p:nvSpPr>
              <p:cNvPr id="16" name="右矢印 15"/>
              <p:cNvSpPr/>
              <p:nvPr/>
            </p:nvSpPr>
            <p:spPr>
              <a:xfrm>
                <a:off x="3068180" y="4623637"/>
                <a:ext cx="2808312" cy="240477"/>
              </a:xfrm>
              <a:prstGeom prst="rightArrow">
                <a:avLst>
                  <a:gd name="adj1" fmla="val 50000"/>
                  <a:gd name="adj2" fmla="val 246697"/>
                </a:avLst>
              </a:prstGeom>
              <a:solidFill>
                <a:schemeClr val="tx2">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明朝" panose="02020600040205080304" pitchFamily="18" charset="-128"/>
                  <a:ea typeface="ＭＳ Ｐ明朝" panose="02020600040205080304" pitchFamily="18" charset="-128"/>
                  <a:cs typeface="Times New Roman" panose="02020603050405020304" pitchFamily="18" charset="0"/>
                </a:endParaRPr>
              </a:p>
            </p:txBody>
          </p:sp>
        </p:grpSp>
        <p:cxnSp>
          <p:nvCxnSpPr>
            <p:cNvPr id="19" name="直線矢印コネクタ 18"/>
            <p:cNvCxnSpPr/>
            <p:nvPr/>
          </p:nvCxnSpPr>
          <p:spPr>
            <a:xfrm flipV="1">
              <a:off x="2819620" y="4298950"/>
              <a:ext cx="0" cy="253542"/>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2269224" y="4499926"/>
              <a:ext cx="1764587" cy="461665"/>
            </a:xfrm>
            <a:prstGeom prst="rect">
              <a:avLst/>
            </a:prstGeom>
            <a:noFill/>
          </p:spPr>
          <p:txBody>
            <a:bodyPr wrap="square" rtlCol="0">
              <a:spAutoFit/>
            </a:bodyPr>
            <a:lstStyle/>
            <a:p>
              <a:r>
                <a:rPr lang="ja-JP" altLang="en-US" sz="2400" dirty="0">
                  <a:latin typeface="ＭＳ Ｐ明朝" panose="02020600040205080304" pitchFamily="18" charset="-128"/>
                  <a:ea typeface="ＭＳ Ｐ明朝" panose="02020600040205080304" pitchFamily="18" charset="-128"/>
                  <a:cs typeface="Times New Roman" panose="02020603050405020304" pitchFamily="18" charset="0"/>
                </a:rPr>
                <a:t>公開鍵</a:t>
              </a:r>
              <a:r>
                <a:rPr lang="en-US" altLang="ja-JP" sz="2400" i="1" dirty="0" err="1">
                  <a:latin typeface="Times New Roman" panose="02020603050405020304" pitchFamily="18" charset="0"/>
                  <a:ea typeface="ＭＳ Ｐ明朝" panose="02020600040205080304" pitchFamily="18" charset="-128"/>
                  <a:cs typeface="Times New Roman" panose="02020603050405020304" pitchFamily="18" charset="0"/>
                </a:rPr>
                <a:t>pk</a:t>
              </a:r>
              <a:endParaRPr lang="en-US" altLang="ja-JP" sz="2400" i="1" dirty="0">
                <a:latin typeface="Times New Roman" panose="02020603050405020304" pitchFamily="18" charset="0"/>
                <a:ea typeface="ＭＳ Ｐ明朝" panose="02020600040205080304" pitchFamily="18" charset="-128"/>
                <a:cs typeface="Times New Roman" panose="02020603050405020304" pitchFamily="18" charset="0"/>
              </a:endParaRPr>
            </a:p>
          </p:txBody>
        </p:sp>
        <p:sp>
          <p:nvSpPr>
            <p:cNvPr id="31" name="テキスト ボックス 30"/>
            <p:cNvSpPr txBox="1"/>
            <p:nvPr/>
          </p:nvSpPr>
          <p:spPr>
            <a:xfrm>
              <a:off x="4033811" y="3529232"/>
              <a:ext cx="944017" cy="369332"/>
            </a:xfrm>
            <a:prstGeom prst="rect">
              <a:avLst/>
            </a:prstGeom>
            <a:noFill/>
          </p:spPr>
          <p:txBody>
            <a:bodyPr wrap="square" rtlCol="0">
              <a:spAutoFit/>
            </a:bodyPr>
            <a:lstStyle/>
            <a:p>
              <a:r>
                <a:rPr kumimoji="1" lang="ja-JP" altLang="en-US" dirty="0">
                  <a:latin typeface="ＭＳ Ｐ明朝" panose="02020600040205080304" pitchFamily="18" charset="-128"/>
                  <a:ea typeface="ＭＳ Ｐ明朝" panose="02020600040205080304" pitchFamily="18" charset="-128"/>
                  <a:cs typeface="Times New Roman" panose="02020603050405020304" pitchFamily="18" charset="0"/>
                </a:rPr>
                <a:t>暗号文</a:t>
              </a:r>
            </a:p>
          </p:txBody>
        </p:sp>
      </p:grpSp>
      <p:sp>
        <p:nvSpPr>
          <p:cNvPr id="23" name="コンテンツ プレースホルダー 2"/>
          <p:cNvSpPr>
            <a:spLocks noGrp="1"/>
          </p:cNvSpPr>
          <p:nvPr>
            <p:ph idx="1"/>
          </p:nvPr>
        </p:nvSpPr>
        <p:spPr>
          <a:xfrm>
            <a:off x="389086" y="1556792"/>
            <a:ext cx="8229600" cy="2927000"/>
          </a:xfrm>
        </p:spPr>
        <p:txBody>
          <a:bodyPr>
            <a:normAutofit/>
          </a:bodyPr>
          <a:lstStyle/>
          <a:p>
            <a:pPr marL="0" indent="0">
              <a:buNone/>
            </a:pPr>
            <a:r>
              <a:rPr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公開鍵暗号方式についての最初の論文は</a:t>
            </a:r>
            <a:r>
              <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rPr>
              <a:t>1976</a:t>
            </a:r>
            <a:r>
              <a:rPr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年に、　　ホイットフィールド・ディフィーによって発表された。</a:t>
            </a:r>
            <a:endPar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endPar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r>
              <a:rPr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暗号化に使用する鍵</a:t>
            </a:r>
            <a:r>
              <a:rPr lang="en-US" altLang="ja-JP" sz="2800" i="1" dirty="0" err="1">
                <a:latin typeface="ＭＳ Ｐ明朝" panose="02020600040205080304" pitchFamily="18" charset="-128"/>
                <a:ea typeface="ＭＳ Ｐ明朝" panose="02020600040205080304" pitchFamily="18" charset="-128"/>
                <a:cs typeface="Times New Roman" panose="02020603050405020304" pitchFamily="18" charset="0"/>
              </a:rPr>
              <a:t>pk</a:t>
            </a:r>
            <a:r>
              <a:rPr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は公開してしまい複合化に使用する鍵</a:t>
            </a:r>
            <a:r>
              <a:rPr lang="en-US" altLang="ja-JP" sz="2800" i="1" dirty="0" err="1">
                <a:latin typeface="ＭＳ Ｐ明朝" panose="02020600040205080304" pitchFamily="18" charset="-128"/>
                <a:ea typeface="ＭＳ Ｐ明朝" panose="02020600040205080304" pitchFamily="18" charset="-128"/>
                <a:cs typeface="Times New Roman" panose="02020603050405020304" pitchFamily="18" charset="0"/>
              </a:rPr>
              <a:t>sk</a:t>
            </a:r>
            <a:r>
              <a:rPr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のみ秘密にしておくというもの</a:t>
            </a:r>
          </a:p>
        </p:txBody>
      </p:sp>
      <p:cxnSp>
        <p:nvCxnSpPr>
          <p:cNvPr id="25" name="直線矢印コネクタ 24"/>
          <p:cNvCxnSpPr/>
          <p:nvPr/>
        </p:nvCxnSpPr>
        <p:spPr>
          <a:xfrm flipV="1">
            <a:off x="6107831" y="6048735"/>
            <a:ext cx="0" cy="253542"/>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a:off x="5557435" y="6280684"/>
            <a:ext cx="1685585" cy="461665"/>
          </a:xfrm>
          <a:prstGeom prst="rect">
            <a:avLst/>
          </a:prstGeom>
          <a:noFill/>
        </p:spPr>
        <p:txBody>
          <a:bodyPr wrap="square" rtlCol="0">
            <a:spAutoFit/>
          </a:bodyPr>
          <a:lstStyle/>
          <a:p>
            <a:r>
              <a:rPr lang="ja-JP" altLang="en-US" sz="2400" dirty="0">
                <a:latin typeface="ＭＳ Ｐ明朝" panose="02020600040205080304" pitchFamily="18" charset="-128"/>
                <a:ea typeface="ＭＳ Ｐ明朝" panose="02020600040205080304" pitchFamily="18" charset="-128"/>
                <a:cs typeface="Times New Roman" panose="02020603050405020304" pitchFamily="18" charset="0"/>
              </a:rPr>
              <a:t>秘密鍵</a:t>
            </a:r>
            <a:r>
              <a:rPr lang="en-US" altLang="ja-JP" sz="2400" i="1" dirty="0" err="1">
                <a:latin typeface="Times New Roman" panose="02020603050405020304" pitchFamily="18" charset="0"/>
                <a:ea typeface="ＭＳ Ｐ明朝" panose="02020600040205080304" pitchFamily="18" charset="-128"/>
                <a:cs typeface="Times New Roman" panose="02020603050405020304" pitchFamily="18" charset="0"/>
              </a:rPr>
              <a:t>sk</a:t>
            </a:r>
            <a:endParaRPr lang="en-US" altLang="ja-JP" sz="2400" i="1" dirty="0">
              <a:latin typeface="Times New Roman" panose="02020603050405020304" pitchFamily="18" charset="0"/>
              <a:ea typeface="ＭＳ Ｐ明朝" panose="02020600040205080304" pitchFamily="18" charset="-128"/>
              <a:cs typeface="Times New Roman" panose="02020603050405020304" pitchFamily="18" charset="0"/>
            </a:endParaRPr>
          </a:p>
        </p:txBody>
      </p:sp>
    </p:spTree>
    <p:extLst>
      <p:ext uri="{BB962C8B-B14F-4D97-AF65-F5344CB8AC3E}">
        <p14:creationId xmlns:p14="http://schemas.microsoft.com/office/powerpoint/2010/main" val="2078199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sz="4000" dirty="0">
                <a:latin typeface="ＭＳ Ｐ明朝" panose="02020600040205080304" pitchFamily="18" charset="-128"/>
                <a:ea typeface="ＭＳ Ｐ明朝" panose="02020600040205080304" pitchFamily="18" charset="-128"/>
                <a:cs typeface="Times New Roman" panose="02020603050405020304" pitchFamily="18" charset="0"/>
              </a:rPr>
              <a:t>公開鍵暗号方式</a:t>
            </a:r>
            <a:r>
              <a:rPr lang="en-US" altLang="ja-JP" sz="4000" dirty="0">
                <a:latin typeface="ＭＳ Ｐ明朝" panose="02020600040205080304" pitchFamily="18" charset="-128"/>
                <a:ea typeface="ＭＳ Ｐ明朝" panose="02020600040205080304" pitchFamily="18" charset="-128"/>
                <a:cs typeface="Times New Roman" panose="02020603050405020304" pitchFamily="18" charset="0"/>
              </a:rPr>
              <a:t/>
            </a:r>
            <a:br>
              <a:rPr lang="en-US" altLang="ja-JP" sz="4000" dirty="0">
                <a:latin typeface="ＭＳ Ｐ明朝" panose="02020600040205080304" pitchFamily="18" charset="-128"/>
                <a:ea typeface="ＭＳ Ｐ明朝" panose="02020600040205080304" pitchFamily="18" charset="-128"/>
                <a:cs typeface="Times New Roman" panose="02020603050405020304" pitchFamily="18" charset="0"/>
              </a:rPr>
            </a:br>
            <a:r>
              <a:rPr lang="ja-JP" altLang="en-US" sz="4000" dirty="0">
                <a:latin typeface="ＭＳ Ｐ明朝" panose="02020600040205080304" pitchFamily="18" charset="-128"/>
                <a:ea typeface="ＭＳ Ｐ明朝" panose="02020600040205080304" pitchFamily="18" charset="-128"/>
                <a:cs typeface="Times New Roman" panose="02020603050405020304" pitchFamily="18" charset="0"/>
              </a:rPr>
              <a:t>　</a:t>
            </a:r>
            <a:r>
              <a:rPr lang="en-US" altLang="ja-JP" sz="4000" dirty="0">
                <a:latin typeface="ＭＳ Ｐ明朝" panose="02020600040205080304" pitchFamily="18" charset="-128"/>
                <a:ea typeface="ＭＳ Ｐ明朝" panose="02020600040205080304" pitchFamily="18" charset="-128"/>
                <a:cs typeface="Times New Roman" panose="02020603050405020304" pitchFamily="18" charset="0"/>
              </a:rPr>
              <a:t>(Public Key Cryptosystem)</a:t>
            </a:r>
            <a:r>
              <a:rPr lang="en-US" altLang="ja-JP" dirty="0">
                <a:latin typeface="ＭＳ Ｐ明朝" panose="02020600040205080304" pitchFamily="18" charset="-128"/>
                <a:ea typeface="ＭＳ Ｐ明朝" panose="02020600040205080304" pitchFamily="18" charset="-128"/>
                <a:cs typeface="Times New Roman" panose="02020603050405020304" pitchFamily="18" charset="0"/>
              </a:rPr>
              <a:t/>
            </a:r>
            <a:br>
              <a:rPr lang="en-US" altLang="ja-JP" dirty="0">
                <a:latin typeface="ＭＳ Ｐ明朝" panose="02020600040205080304" pitchFamily="18" charset="-128"/>
                <a:ea typeface="ＭＳ Ｐ明朝" panose="02020600040205080304" pitchFamily="18" charset="-128"/>
                <a:cs typeface="Times New Roman" panose="02020603050405020304" pitchFamily="18" charset="0"/>
              </a:rPr>
            </a:br>
            <a:endParaRPr kumimoji="1" lang="ja-JP" altLang="en-US" dirty="0">
              <a:latin typeface="ＭＳ Ｐ明朝" panose="02020600040205080304" pitchFamily="18" charset="-128"/>
              <a:ea typeface="ＭＳ Ｐ明朝" panose="02020600040205080304" pitchFamily="18" charset="-128"/>
              <a:cs typeface="Times New Roman" panose="02020603050405020304" pitchFamily="18" charset="0"/>
            </a:endParaRPr>
          </a:p>
        </p:txBody>
      </p:sp>
      <p:grpSp>
        <p:nvGrpSpPr>
          <p:cNvPr id="33" name="グループ化 32"/>
          <p:cNvGrpSpPr/>
          <p:nvPr/>
        </p:nvGrpSpPr>
        <p:grpSpPr>
          <a:xfrm>
            <a:off x="576872" y="4149080"/>
            <a:ext cx="7857894" cy="2540703"/>
            <a:chOff x="602538" y="2420888"/>
            <a:chExt cx="7857894" cy="2540703"/>
          </a:xfrm>
        </p:grpSpPr>
        <p:grpSp>
          <p:nvGrpSpPr>
            <p:cNvPr id="17" name="グループ化 16"/>
            <p:cNvGrpSpPr/>
            <p:nvPr/>
          </p:nvGrpSpPr>
          <p:grpSpPr>
            <a:xfrm>
              <a:off x="602538" y="2420888"/>
              <a:ext cx="7857894" cy="1944216"/>
              <a:chOff x="602538" y="3212975"/>
              <a:chExt cx="7857894" cy="1944216"/>
            </a:xfrm>
          </p:grpSpPr>
          <p:grpSp>
            <p:nvGrpSpPr>
              <p:cNvPr id="6" name="グループ化 5"/>
              <p:cNvGrpSpPr/>
              <p:nvPr/>
            </p:nvGrpSpPr>
            <p:grpSpPr>
              <a:xfrm>
                <a:off x="602538" y="3231362"/>
                <a:ext cx="2160240" cy="1925829"/>
                <a:chOff x="1013619" y="4437112"/>
                <a:chExt cx="2160240" cy="1008112"/>
              </a:xfrm>
            </p:grpSpPr>
            <p:sp>
              <p:nvSpPr>
                <p:cNvPr id="4" name="円/楕円 3"/>
                <p:cNvSpPr/>
                <p:nvPr/>
              </p:nvSpPr>
              <p:spPr>
                <a:xfrm>
                  <a:off x="1013619" y="4437112"/>
                  <a:ext cx="2160240" cy="1008112"/>
                </a:xfrm>
                <a:prstGeom prst="ellipse">
                  <a:avLst/>
                </a:prstGeom>
                <a:solidFill>
                  <a:schemeClr val="tx2">
                    <a:lumMod val="40000"/>
                    <a:lumOff val="60000"/>
                    <a:alpha val="5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5" name="テキスト ボックス 4"/>
                <p:cNvSpPr txBox="1"/>
                <p:nvPr/>
              </p:nvSpPr>
              <p:spPr>
                <a:xfrm>
                  <a:off x="1475656" y="4697945"/>
                  <a:ext cx="1362138" cy="273890"/>
                </a:xfrm>
                <a:prstGeom prst="rect">
                  <a:avLst/>
                </a:prstGeom>
                <a:noFill/>
              </p:spPr>
              <p:txBody>
                <a:bodyPr wrap="square" rtlCol="0">
                  <a:spAutoFit/>
                </a:bodyPr>
                <a:lstStyle/>
                <a:p>
                  <a:r>
                    <a:rPr kumimoji="1"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送信者</a:t>
                  </a:r>
                </a:p>
              </p:txBody>
            </p:sp>
          </p:grpSp>
          <p:grpSp>
            <p:nvGrpSpPr>
              <p:cNvPr id="7" name="グループ化 6"/>
              <p:cNvGrpSpPr/>
              <p:nvPr/>
            </p:nvGrpSpPr>
            <p:grpSpPr>
              <a:xfrm>
                <a:off x="6300192" y="3212975"/>
                <a:ext cx="2160240" cy="1925829"/>
                <a:chOff x="1013619" y="4437112"/>
                <a:chExt cx="2160240" cy="1008112"/>
              </a:xfrm>
            </p:grpSpPr>
            <p:sp>
              <p:nvSpPr>
                <p:cNvPr id="8" name="円/楕円 7"/>
                <p:cNvSpPr/>
                <p:nvPr/>
              </p:nvSpPr>
              <p:spPr>
                <a:xfrm>
                  <a:off x="1013619" y="4437112"/>
                  <a:ext cx="2160240" cy="1008112"/>
                </a:xfrm>
                <a:prstGeom prst="ellipse">
                  <a:avLst/>
                </a:prstGeom>
                <a:solidFill>
                  <a:schemeClr val="tx2">
                    <a:lumMod val="40000"/>
                    <a:lumOff val="60000"/>
                    <a:alpha val="5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9" name="テキスト ボックス 8"/>
                <p:cNvSpPr txBox="1"/>
                <p:nvPr/>
              </p:nvSpPr>
              <p:spPr>
                <a:xfrm>
                  <a:off x="1475656" y="4697945"/>
                  <a:ext cx="1362138" cy="273890"/>
                </a:xfrm>
                <a:prstGeom prst="rect">
                  <a:avLst/>
                </a:prstGeom>
                <a:noFill/>
              </p:spPr>
              <p:txBody>
                <a:bodyPr wrap="square" rtlCol="0">
                  <a:spAutoFit/>
                </a:bodyPr>
                <a:lstStyle/>
                <a:p>
                  <a:r>
                    <a:rPr kumimoji="1"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受信者</a:t>
                  </a:r>
                </a:p>
              </p:txBody>
            </p:sp>
          </p:grpSp>
          <p:grpSp>
            <p:nvGrpSpPr>
              <p:cNvPr id="12" name="グループ化 11"/>
              <p:cNvGrpSpPr/>
              <p:nvPr/>
            </p:nvGrpSpPr>
            <p:grpSpPr>
              <a:xfrm>
                <a:off x="1523476" y="4505985"/>
                <a:ext cx="1296144" cy="546870"/>
                <a:chOff x="755576" y="4898355"/>
                <a:chExt cx="1296144" cy="546870"/>
              </a:xfrm>
              <a:solidFill>
                <a:schemeClr val="bg1"/>
              </a:solidFill>
            </p:grpSpPr>
            <p:sp>
              <p:nvSpPr>
                <p:cNvPr id="10" name="正方形/長方形 9"/>
                <p:cNvSpPr/>
                <p:nvPr/>
              </p:nvSpPr>
              <p:spPr>
                <a:xfrm>
                  <a:off x="755576" y="4898355"/>
                  <a:ext cx="1296144" cy="546870"/>
                </a:xfrm>
                <a:prstGeom prst="rect">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11" name="テキスト ボックス 10"/>
                <p:cNvSpPr txBox="1"/>
                <p:nvPr/>
              </p:nvSpPr>
              <p:spPr>
                <a:xfrm>
                  <a:off x="931639" y="4990266"/>
                  <a:ext cx="944017" cy="369332"/>
                </a:xfrm>
                <a:prstGeom prst="rect">
                  <a:avLst/>
                </a:prstGeom>
                <a:grpFill/>
              </p:spPr>
              <p:txBody>
                <a:bodyPr wrap="square" rtlCol="0">
                  <a:spAutoFit/>
                </a:bodyPr>
                <a:lstStyle/>
                <a:p>
                  <a:r>
                    <a:rPr kumimoji="1" lang="ja-JP" altLang="en-US" dirty="0">
                      <a:latin typeface="ＭＳ Ｐ明朝" panose="02020600040205080304" pitchFamily="18" charset="-128"/>
                      <a:ea typeface="ＭＳ Ｐ明朝" panose="02020600040205080304" pitchFamily="18" charset="-128"/>
                      <a:cs typeface="Times New Roman" panose="02020603050405020304" pitchFamily="18" charset="0"/>
                    </a:rPr>
                    <a:t>暗号化</a:t>
                  </a:r>
                </a:p>
              </p:txBody>
            </p:sp>
          </p:grpSp>
          <p:grpSp>
            <p:nvGrpSpPr>
              <p:cNvPr id="13" name="グループ化 12"/>
              <p:cNvGrpSpPr/>
              <p:nvPr/>
            </p:nvGrpSpPr>
            <p:grpSpPr>
              <a:xfrm>
                <a:off x="6148606" y="4505985"/>
                <a:ext cx="1296144" cy="546870"/>
                <a:chOff x="171943" y="4907112"/>
                <a:chExt cx="1296144" cy="546870"/>
              </a:xfrm>
              <a:solidFill>
                <a:schemeClr val="bg1"/>
              </a:solidFill>
            </p:grpSpPr>
            <p:sp>
              <p:nvSpPr>
                <p:cNvPr id="14" name="正方形/長方形 13"/>
                <p:cNvSpPr/>
                <p:nvPr/>
              </p:nvSpPr>
              <p:spPr>
                <a:xfrm>
                  <a:off x="171943" y="4907112"/>
                  <a:ext cx="1296144" cy="546870"/>
                </a:xfrm>
                <a:prstGeom prst="rect">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15" name="テキスト ボックス 14"/>
                <p:cNvSpPr txBox="1"/>
                <p:nvPr/>
              </p:nvSpPr>
              <p:spPr>
                <a:xfrm>
                  <a:off x="348006" y="4999023"/>
                  <a:ext cx="944017" cy="369332"/>
                </a:xfrm>
                <a:prstGeom prst="rect">
                  <a:avLst/>
                </a:prstGeom>
                <a:grpFill/>
              </p:spPr>
              <p:txBody>
                <a:bodyPr wrap="square" rtlCol="0">
                  <a:spAutoFit/>
                </a:bodyPr>
                <a:lstStyle/>
                <a:p>
                  <a:r>
                    <a:rPr kumimoji="1" lang="ja-JP" altLang="en-US" dirty="0">
                      <a:latin typeface="ＭＳ Ｐ明朝" panose="02020600040205080304" pitchFamily="18" charset="-128"/>
                      <a:ea typeface="ＭＳ Ｐ明朝" panose="02020600040205080304" pitchFamily="18" charset="-128"/>
                      <a:cs typeface="Times New Roman" panose="02020603050405020304" pitchFamily="18" charset="0"/>
                    </a:rPr>
                    <a:t>複合化</a:t>
                  </a:r>
                </a:p>
              </p:txBody>
            </p:sp>
          </p:grpSp>
          <p:sp>
            <p:nvSpPr>
              <p:cNvPr id="16" name="右矢印 15"/>
              <p:cNvSpPr/>
              <p:nvPr/>
            </p:nvSpPr>
            <p:spPr>
              <a:xfrm>
                <a:off x="3068180" y="4623637"/>
                <a:ext cx="2808312" cy="240477"/>
              </a:xfrm>
              <a:prstGeom prst="rightArrow">
                <a:avLst>
                  <a:gd name="adj1" fmla="val 50000"/>
                  <a:gd name="adj2" fmla="val 246697"/>
                </a:avLst>
              </a:prstGeom>
              <a:solidFill>
                <a:schemeClr val="tx2">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明朝" panose="02020600040205080304" pitchFamily="18" charset="-128"/>
                  <a:ea typeface="ＭＳ Ｐ明朝" panose="02020600040205080304" pitchFamily="18" charset="-128"/>
                  <a:cs typeface="Times New Roman" panose="02020603050405020304" pitchFamily="18" charset="0"/>
                </a:endParaRPr>
              </a:p>
            </p:txBody>
          </p:sp>
        </p:grpSp>
        <p:cxnSp>
          <p:nvCxnSpPr>
            <p:cNvPr id="19" name="直線矢印コネクタ 18"/>
            <p:cNvCxnSpPr/>
            <p:nvPr/>
          </p:nvCxnSpPr>
          <p:spPr>
            <a:xfrm flipV="1">
              <a:off x="2819620" y="4298950"/>
              <a:ext cx="0" cy="253542"/>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2269224" y="4499926"/>
              <a:ext cx="1764587" cy="461665"/>
            </a:xfrm>
            <a:prstGeom prst="rect">
              <a:avLst/>
            </a:prstGeom>
            <a:noFill/>
          </p:spPr>
          <p:txBody>
            <a:bodyPr wrap="square" rtlCol="0">
              <a:spAutoFit/>
            </a:bodyPr>
            <a:lstStyle/>
            <a:p>
              <a:r>
                <a:rPr lang="ja-JP" altLang="en-US" sz="2400" dirty="0">
                  <a:latin typeface="ＭＳ Ｐ明朝" panose="02020600040205080304" pitchFamily="18" charset="-128"/>
                  <a:ea typeface="ＭＳ Ｐ明朝" panose="02020600040205080304" pitchFamily="18" charset="-128"/>
                  <a:cs typeface="Times New Roman" panose="02020603050405020304" pitchFamily="18" charset="0"/>
                </a:rPr>
                <a:t>公開鍵</a:t>
              </a:r>
              <a:r>
                <a:rPr lang="en-US" altLang="ja-JP" sz="2400" i="1" dirty="0" err="1">
                  <a:latin typeface="Times New Roman" panose="02020603050405020304" pitchFamily="18" charset="0"/>
                  <a:ea typeface="ＭＳ Ｐ明朝" panose="02020600040205080304" pitchFamily="18" charset="-128"/>
                  <a:cs typeface="Times New Roman" panose="02020603050405020304" pitchFamily="18" charset="0"/>
                </a:rPr>
                <a:t>pk</a:t>
              </a:r>
              <a:endParaRPr lang="en-US" altLang="ja-JP" sz="2400" i="1" dirty="0">
                <a:latin typeface="Times New Roman" panose="02020603050405020304" pitchFamily="18" charset="0"/>
                <a:ea typeface="ＭＳ Ｐ明朝" panose="02020600040205080304" pitchFamily="18" charset="-128"/>
                <a:cs typeface="Times New Roman" panose="02020603050405020304" pitchFamily="18" charset="0"/>
              </a:endParaRPr>
            </a:p>
          </p:txBody>
        </p:sp>
        <p:sp>
          <p:nvSpPr>
            <p:cNvPr id="31" name="テキスト ボックス 30"/>
            <p:cNvSpPr txBox="1"/>
            <p:nvPr/>
          </p:nvSpPr>
          <p:spPr>
            <a:xfrm>
              <a:off x="4033811" y="3529232"/>
              <a:ext cx="944017" cy="369332"/>
            </a:xfrm>
            <a:prstGeom prst="rect">
              <a:avLst/>
            </a:prstGeom>
            <a:noFill/>
          </p:spPr>
          <p:txBody>
            <a:bodyPr wrap="square" rtlCol="0">
              <a:spAutoFit/>
            </a:bodyPr>
            <a:lstStyle/>
            <a:p>
              <a:r>
                <a:rPr kumimoji="1" lang="ja-JP" altLang="en-US" dirty="0">
                  <a:latin typeface="ＭＳ Ｐ明朝" panose="02020600040205080304" pitchFamily="18" charset="-128"/>
                  <a:ea typeface="ＭＳ Ｐ明朝" panose="02020600040205080304" pitchFamily="18" charset="-128"/>
                  <a:cs typeface="Times New Roman" panose="02020603050405020304" pitchFamily="18" charset="0"/>
                </a:rPr>
                <a:t>暗号文</a:t>
              </a:r>
            </a:p>
          </p:txBody>
        </p:sp>
      </p:grpSp>
      <p:sp>
        <p:nvSpPr>
          <p:cNvPr id="23" name="コンテンツ プレースホルダー 2"/>
          <p:cNvSpPr>
            <a:spLocks noGrp="1"/>
          </p:cNvSpPr>
          <p:nvPr>
            <p:ph idx="1"/>
          </p:nvPr>
        </p:nvSpPr>
        <p:spPr>
          <a:xfrm>
            <a:off x="389086" y="1556792"/>
            <a:ext cx="8229600" cy="2927000"/>
          </a:xfrm>
        </p:spPr>
        <p:txBody>
          <a:bodyPr>
            <a:normAutofit/>
          </a:bodyPr>
          <a:lstStyle/>
          <a:p>
            <a:pPr marL="0" indent="0">
              <a:buNone/>
            </a:pPr>
            <a:r>
              <a:rPr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暗号化は誰でもできるが複合化できるのは鍵の作成者である受信者のみ</a:t>
            </a:r>
            <a:endPar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lgn="ctr">
              <a:buNone/>
            </a:pPr>
            <a:r>
              <a:rPr lang="ja-JP" altLang="en-US" sz="2000" dirty="0">
                <a:latin typeface="ＭＳ Ｐ明朝" panose="02020600040205080304" pitchFamily="18" charset="-128"/>
                <a:ea typeface="ＭＳ Ｐ明朝" panose="02020600040205080304" pitchFamily="18" charset="-128"/>
                <a:cs typeface="Times New Roman" panose="02020603050405020304" pitchFamily="18" charset="0"/>
              </a:rPr>
              <a:t>↓</a:t>
            </a:r>
            <a:endParaRPr lang="en-US" altLang="ja-JP" sz="20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r>
              <a:rPr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公開鍵暗号方式により、鍵配送の問題を解決できる。</a:t>
            </a:r>
            <a:endPar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p:txBody>
      </p:sp>
      <p:cxnSp>
        <p:nvCxnSpPr>
          <p:cNvPr id="25" name="直線矢印コネクタ 24"/>
          <p:cNvCxnSpPr/>
          <p:nvPr/>
        </p:nvCxnSpPr>
        <p:spPr>
          <a:xfrm flipV="1">
            <a:off x="6107831" y="6048735"/>
            <a:ext cx="0" cy="253542"/>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a:off x="5557435" y="6280684"/>
            <a:ext cx="1685585" cy="461665"/>
          </a:xfrm>
          <a:prstGeom prst="rect">
            <a:avLst/>
          </a:prstGeom>
          <a:noFill/>
        </p:spPr>
        <p:txBody>
          <a:bodyPr wrap="square" rtlCol="0">
            <a:spAutoFit/>
          </a:bodyPr>
          <a:lstStyle/>
          <a:p>
            <a:r>
              <a:rPr lang="ja-JP" altLang="en-US" sz="2400" dirty="0">
                <a:latin typeface="ＭＳ Ｐ明朝" panose="02020600040205080304" pitchFamily="18" charset="-128"/>
                <a:ea typeface="ＭＳ Ｐ明朝" panose="02020600040205080304" pitchFamily="18" charset="-128"/>
                <a:cs typeface="Times New Roman" panose="02020603050405020304" pitchFamily="18" charset="0"/>
              </a:rPr>
              <a:t>秘密鍵</a:t>
            </a:r>
            <a:r>
              <a:rPr lang="en-US" altLang="ja-JP" sz="2400" i="1" dirty="0" err="1">
                <a:latin typeface="Times New Roman" panose="02020603050405020304" pitchFamily="18" charset="0"/>
                <a:ea typeface="ＭＳ Ｐ明朝" panose="02020600040205080304" pitchFamily="18" charset="-128"/>
                <a:cs typeface="Times New Roman" panose="02020603050405020304" pitchFamily="18" charset="0"/>
              </a:rPr>
              <a:t>sk</a:t>
            </a:r>
            <a:endParaRPr lang="en-US" altLang="ja-JP" sz="2400" i="1" dirty="0">
              <a:latin typeface="Times New Roman" panose="02020603050405020304" pitchFamily="18" charset="0"/>
              <a:ea typeface="ＭＳ Ｐ明朝" panose="02020600040205080304" pitchFamily="18" charset="-128"/>
              <a:cs typeface="Times New Roman" panose="02020603050405020304" pitchFamily="18" charset="0"/>
            </a:endParaRPr>
          </a:p>
        </p:txBody>
      </p:sp>
    </p:spTree>
    <p:extLst>
      <p:ext uri="{BB962C8B-B14F-4D97-AF65-F5344CB8AC3E}">
        <p14:creationId xmlns:p14="http://schemas.microsoft.com/office/powerpoint/2010/main" val="1700141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sz="4000" dirty="0">
                <a:latin typeface="ＭＳ Ｐ明朝" panose="02020600040205080304" pitchFamily="18" charset="-128"/>
                <a:ea typeface="ＭＳ Ｐ明朝" panose="02020600040205080304" pitchFamily="18" charset="-128"/>
                <a:cs typeface="Times New Roman" panose="02020603050405020304" pitchFamily="18" charset="0"/>
              </a:rPr>
              <a:t>公開鍵暗号方式</a:t>
            </a:r>
            <a:r>
              <a:rPr lang="en-US" altLang="ja-JP" sz="4000" dirty="0">
                <a:latin typeface="ＭＳ Ｐ明朝" panose="02020600040205080304" pitchFamily="18" charset="-128"/>
                <a:ea typeface="ＭＳ Ｐ明朝" panose="02020600040205080304" pitchFamily="18" charset="-128"/>
                <a:cs typeface="Times New Roman" panose="02020603050405020304" pitchFamily="18" charset="0"/>
              </a:rPr>
              <a:t/>
            </a:r>
            <a:br>
              <a:rPr lang="en-US" altLang="ja-JP" sz="4000" dirty="0">
                <a:latin typeface="ＭＳ Ｐ明朝" panose="02020600040205080304" pitchFamily="18" charset="-128"/>
                <a:ea typeface="ＭＳ Ｐ明朝" panose="02020600040205080304" pitchFamily="18" charset="-128"/>
                <a:cs typeface="Times New Roman" panose="02020603050405020304" pitchFamily="18" charset="0"/>
              </a:rPr>
            </a:br>
            <a:r>
              <a:rPr lang="ja-JP" altLang="en-US" sz="4000" dirty="0">
                <a:latin typeface="ＭＳ Ｐ明朝" panose="02020600040205080304" pitchFamily="18" charset="-128"/>
                <a:ea typeface="ＭＳ Ｐ明朝" panose="02020600040205080304" pitchFamily="18" charset="-128"/>
                <a:cs typeface="Times New Roman" panose="02020603050405020304" pitchFamily="18" charset="0"/>
              </a:rPr>
              <a:t>　</a:t>
            </a:r>
            <a:r>
              <a:rPr lang="en-US" altLang="ja-JP" sz="4000" dirty="0">
                <a:latin typeface="ＭＳ Ｐ明朝" panose="02020600040205080304" pitchFamily="18" charset="-128"/>
                <a:ea typeface="ＭＳ Ｐ明朝" panose="02020600040205080304" pitchFamily="18" charset="-128"/>
                <a:cs typeface="Times New Roman" panose="02020603050405020304" pitchFamily="18" charset="0"/>
              </a:rPr>
              <a:t>(Public Key Cryptosystem)</a:t>
            </a:r>
            <a:r>
              <a:rPr lang="en-US" altLang="ja-JP" dirty="0">
                <a:latin typeface="ＭＳ Ｐ明朝" panose="02020600040205080304" pitchFamily="18" charset="-128"/>
                <a:ea typeface="ＭＳ Ｐ明朝" panose="02020600040205080304" pitchFamily="18" charset="-128"/>
                <a:cs typeface="Times New Roman" panose="02020603050405020304" pitchFamily="18" charset="0"/>
              </a:rPr>
              <a:t/>
            </a:r>
            <a:br>
              <a:rPr lang="en-US" altLang="ja-JP" dirty="0">
                <a:latin typeface="ＭＳ Ｐ明朝" panose="02020600040205080304" pitchFamily="18" charset="-128"/>
                <a:ea typeface="ＭＳ Ｐ明朝" panose="02020600040205080304" pitchFamily="18" charset="-128"/>
                <a:cs typeface="Times New Roman" panose="02020603050405020304" pitchFamily="18" charset="0"/>
              </a:rPr>
            </a:br>
            <a:endParaRPr kumimoji="1" lang="ja-JP" altLang="en-US" dirty="0">
              <a:latin typeface="ＭＳ Ｐ明朝" panose="02020600040205080304" pitchFamily="18" charset="-128"/>
              <a:ea typeface="ＭＳ Ｐ明朝" panose="02020600040205080304" pitchFamily="18" charset="-128"/>
              <a:cs typeface="Times New Roman" panose="02020603050405020304" pitchFamily="18" charset="0"/>
            </a:endParaRPr>
          </a:p>
        </p:txBody>
      </p:sp>
      <p:grpSp>
        <p:nvGrpSpPr>
          <p:cNvPr id="33" name="グループ化 32"/>
          <p:cNvGrpSpPr/>
          <p:nvPr/>
        </p:nvGrpSpPr>
        <p:grpSpPr>
          <a:xfrm>
            <a:off x="576872" y="4149080"/>
            <a:ext cx="7857894" cy="2540703"/>
            <a:chOff x="602538" y="2420888"/>
            <a:chExt cx="7857894" cy="2540703"/>
          </a:xfrm>
        </p:grpSpPr>
        <p:grpSp>
          <p:nvGrpSpPr>
            <p:cNvPr id="17" name="グループ化 16"/>
            <p:cNvGrpSpPr/>
            <p:nvPr/>
          </p:nvGrpSpPr>
          <p:grpSpPr>
            <a:xfrm>
              <a:off x="602538" y="2420888"/>
              <a:ext cx="7857894" cy="1944216"/>
              <a:chOff x="602538" y="3212975"/>
              <a:chExt cx="7857894" cy="1944216"/>
            </a:xfrm>
          </p:grpSpPr>
          <p:grpSp>
            <p:nvGrpSpPr>
              <p:cNvPr id="6" name="グループ化 5"/>
              <p:cNvGrpSpPr/>
              <p:nvPr/>
            </p:nvGrpSpPr>
            <p:grpSpPr>
              <a:xfrm>
                <a:off x="602538" y="3231362"/>
                <a:ext cx="2160240" cy="1925829"/>
                <a:chOff x="1013619" y="4437112"/>
                <a:chExt cx="2160240" cy="1008112"/>
              </a:xfrm>
            </p:grpSpPr>
            <p:sp>
              <p:nvSpPr>
                <p:cNvPr id="4" name="円/楕円 3"/>
                <p:cNvSpPr/>
                <p:nvPr/>
              </p:nvSpPr>
              <p:spPr>
                <a:xfrm>
                  <a:off x="1013619" y="4437112"/>
                  <a:ext cx="2160240" cy="1008112"/>
                </a:xfrm>
                <a:prstGeom prst="ellipse">
                  <a:avLst/>
                </a:prstGeom>
                <a:solidFill>
                  <a:schemeClr val="tx2">
                    <a:lumMod val="40000"/>
                    <a:lumOff val="60000"/>
                    <a:alpha val="5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5" name="テキスト ボックス 4"/>
                <p:cNvSpPr txBox="1"/>
                <p:nvPr/>
              </p:nvSpPr>
              <p:spPr>
                <a:xfrm>
                  <a:off x="1475656" y="4697945"/>
                  <a:ext cx="1362138" cy="273890"/>
                </a:xfrm>
                <a:prstGeom prst="rect">
                  <a:avLst/>
                </a:prstGeom>
                <a:noFill/>
              </p:spPr>
              <p:txBody>
                <a:bodyPr wrap="square" rtlCol="0">
                  <a:spAutoFit/>
                </a:bodyPr>
                <a:lstStyle/>
                <a:p>
                  <a:r>
                    <a:rPr kumimoji="1"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送信者</a:t>
                  </a:r>
                </a:p>
              </p:txBody>
            </p:sp>
          </p:grpSp>
          <p:grpSp>
            <p:nvGrpSpPr>
              <p:cNvPr id="7" name="グループ化 6"/>
              <p:cNvGrpSpPr/>
              <p:nvPr/>
            </p:nvGrpSpPr>
            <p:grpSpPr>
              <a:xfrm>
                <a:off x="6300192" y="3212975"/>
                <a:ext cx="2160240" cy="1925829"/>
                <a:chOff x="1013619" y="4437112"/>
                <a:chExt cx="2160240" cy="1008112"/>
              </a:xfrm>
            </p:grpSpPr>
            <p:sp>
              <p:nvSpPr>
                <p:cNvPr id="8" name="円/楕円 7"/>
                <p:cNvSpPr/>
                <p:nvPr/>
              </p:nvSpPr>
              <p:spPr>
                <a:xfrm>
                  <a:off x="1013619" y="4437112"/>
                  <a:ext cx="2160240" cy="1008112"/>
                </a:xfrm>
                <a:prstGeom prst="ellipse">
                  <a:avLst/>
                </a:prstGeom>
                <a:solidFill>
                  <a:schemeClr val="tx2">
                    <a:lumMod val="40000"/>
                    <a:lumOff val="60000"/>
                    <a:alpha val="5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9" name="テキスト ボックス 8"/>
                <p:cNvSpPr txBox="1"/>
                <p:nvPr/>
              </p:nvSpPr>
              <p:spPr>
                <a:xfrm>
                  <a:off x="1475656" y="4697945"/>
                  <a:ext cx="1362138" cy="273890"/>
                </a:xfrm>
                <a:prstGeom prst="rect">
                  <a:avLst/>
                </a:prstGeom>
                <a:noFill/>
              </p:spPr>
              <p:txBody>
                <a:bodyPr wrap="square" rtlCol="0">
                  <a:spAutoFit/>
                </a:bodyPr>
                <a:lstStyle/>
                <a:p>
                  <a:r>
                    <a:rPr kumimoji="1"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受信者</a:t>
                  </a:r>
                </a:p>
              </p:txBody>
            </p:sp>
          </p:grpSp>
          <p:grpSp>
            <p:nvGrpSpPr>
              <p:cNvPr id="12" name="グループ化 11"/>
              <p:cNvGrpSpPr/>
              <p:nvPr/>
            </p:nvGrpSpPr>
            <p:grpSpPr>
              <a:xfrm>
                <a:off x="1523476" y="4505985"/>
                <a:ext cx="1296144" cy="546870"/>
                <a:chOff x="755576" y="4898355"/>
                <a:chExt cx="1296144" cy="546870"/>
              </a:xfrm>
              <a:solidFill>
                <a:schemeClr val="bg1"/>
              </a:solidFill>
            </p:grpSpPr>
            <p:sp>
              <p:nvSpPr>
                <p:cNvPr id="10" name="正方形/長方形 9"/>
                <p:cNvSpPr/>
                <p:nvPr/>
              </p:nvSpPr>
              <p:spPr>
                <a:xfrm>
                  <a:off x="755576" y="4898355"/>
                  <a:ext cx="1296144" cy="546870"/>
                </a:xfrm>
                <a:prstGeom prst="rect">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11" name="テキスト ボックス 10"/>
                <p:cNvSpPr txBox="1"/>
                <p:nvPr/>
              </p:nvSpPr>
              <p:spPr>
                <a:xfrm>
                  <a:off x="931639" y="4990266"/>
                  <a:ext cx="944017" cy="369332"/>
                </a:xfrm>
                <a:prstGeom prst="rect">
                  <a:avLst/>
                </a:prstGeom>
                <a:grpFill/>
              </p:spPr>
              <p:txBody>
                <a:bodyPr wrap="square" rtlCol="0">
                  <a:spAutoFit/>
                </a:bodyPr>
                <a:lstStyle/>
                <a:p>
                  <a:r>
                    <a:rPr kumimoji="1" lang="ja-JP" altLang="en-US" dirty="0">
                      <a:latin typeface="ＭＳ Ｐ明朝" panose="02020600040205080304" pitchFamily="18" charset="-128"/>
                      <a:ea typeface="ＭＳ Ｐ明朝" panose="02020600040205080304" pitchFamily="18" charset="-128"/>
                      <a:cs typeface="Times New Roman" panose="02020603050405020304" pitchFamily="18" charset="0"/>
                    </a:rPr>
                    <a:t>暗号化</a:t>
                  </a:r>
                </a:p>
              </p:txBody>
            </p:sp>
          </p:grpSp>
          <p:grpSp>
            <p:nvGrpSpPr>
              <p:cNvPr id="13" name="グループ化 12"/>
              <p:cNvGrpSpPr/>
              <p:nvPr/>
            </p:nvGrpSpPr>
            <p:grpSpPr>
              <a:xfrm>
                <a:off x="6148606" y="4505985"/>
                <a:ext cx="1296144" cy="546870"/>
                <a:chOff x="171943" y="4907112"/>
                <a:chExt cx="1296144" cy="546870"/>
              </a:xfrm>
              <a:solidFill>
                <a:schemeClr val="bg1"/>
              </a:solidFill>
            </p:grpSpPr>
            <p:sp>
              <p:nvSpPr>
                <p:cNvPr id="14" name="正方形/長方形 13"/>
                <p:cNvSpPr/>
                <p:nvPr/>
              </p:nvSpPr>
              <p:spPr>
                <a:xfrm>
                  <a:off x="171943" y="4907112"/>
                  <a:ext cx="1296144" cy="546870"/>
                </a:xfrm>
                <a:prstGeom prst="rect">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15" name="テキスト ボックス 14"/>
                <p:cNvSpPr txBox="1"/>
                <p:nvPr/>
              </p:nvSpPr>
              <p:spPr>
                <a:xfrm>
                  <a:off x="348006" y="4999023"/>
                  <a:ext cx="944017" cy="369332"/>
                </a:xfrm>
                <a:prstGeom prst="rect">
                  <a:avLst/>
                </a:prstGeom>
                <a:grpFill/>
              </p:spPr>
              <p:txBody>
                <a:bodyPr wrap="square" rtlCol="0">
                  <a:spAutoFit/>
                </a:bodyPr>
                <a:lstStyle/>
                <a:p>
                  <a:r>
                    <a:rPr kumimoji="1" lang="ja-JP" altLang="en-US" dirty="0">
                      <a:latin typeface="ＭＳ Ｐ明朝" panose="02020600040205080304" pitchFamily="18" charset="-128"/>
                      <a:ea typeface="ＭＳ Ｐ明朝" panose="02020600040205080304" pitchFamily="18" charset="-128"/>
                      <a:cs typeface="Times New Roman" panose="02020603050405020304" pitchFamily="18" charset="0"/>
                    </a:rPr>
                    <a:t>複合化</a:t>
                  </a:r>
                </a:p>
              </p:txBody>
            </p:sp>
          </p:grpSp>
        </p:grpSp>
        <p:cxnSp>
          <p:nvCxnSpPr>
            <p:cNvPr id="19" name="直線矢印コネクタ 18"/>
            <p:cNvCxnSpPr/>
            <p:nvPr/>
          </p:nvCxnSpPr>
          <p:spPr>
            <a:xfrm flipV="1">
              <a:off x="2819620" y="4298950"/>
              <a:ext cx="0" cy="253542"/>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2269224" y="4499926"/>
              <a:ext cx="1764587" cy="461665"/>
            </a:xfrm>
            <a:prstGeom prst="rect">
              <a:avLst/>
            </a:prstGeom>
            <a:noFill/>
          </p:spPr>
          <p:txBody>
            <a:bodyPr wrap="square" rtlCol="0">
              <a:spAutoFit/>
            </a:bodyPr>
            <a:lstStyle/>
            <a:p>
              <a:r>
                <a:rPr lang="ja-JP" altLang="en-US" sz="2400" dirty="0">
                  <a:latin typeface="ＭＳ Ｐ明朝" panose="02020600040205080304" pitchFamily="18" charset="-128"/>
                  <a:ea typeface="ＭＳ Ｐ明朝" panose="02020600040205080304" pitchFamily="18" charset="-128"/>
                  <a:cs typeface="Times New Roman" panose="02020603050405020304" pitchFamily="18" charset="0"/>
                </a:rPr>
                <a:t>公開鍵</a:t>
              </a:r>
              <a:r>
                <a:rPr lang="en-US" altLang="ja-JP" sz="2400" i="1" dirty="0" err="1">
                  <a:latin typeface="Times New Roman" panose="02020603050405020304" pitchFamily="18" charset="0"/>
                  <a:ea typeface="ＭＳ Ｐ明朝" panose="02020600040205080304" pitchFamily="18" charset="-128"/>
                  <a:cs typeface="Times New Roman" panose="02020603050405020304" pitchFamily="18" charset="0"/>
                </a:rPr>
                <a:t>pk</a:t>
              </a:r>
              <a:endParaRPr lang="en-US" altLang="ja-JP" sz="2400" i="1" dirty="0">
                <a:latin typeface="Times New Roman" panose="02020603050405020304" pitchFamily="18" charset="0"/>
                <a:ea typeface="ＭＳ Ｐ明朝" panose="02020600040205080304" pitchFamily="18" charset="-128"/>
                <a:cs typeface="Times New Roman" panose="02020603050405020304" pitchFamily="18" charset="0"/>
              </a:endParaRPr>
            </a:p>
          </p:txBody>
        </p:sp>
        <p:sp>
          <p:nvSpPr>
            <p:cNvPr id="31" name="テキスト ボックス 30"/>
            <p:cNvSpPr txBox="1"/>
            <p:nvPr/>
          </p:nvSpPr>
          <p:spPr>
            <a:xfrm>
              <a:off x="4033811" y="3529232"/>
              <a:ext cx="944017" cy="369332"/>
            </a:xfrm>
            <a:prstGeom prst="rect">
              <a:avLst/>
            </a:prstGeom>
            <a:noFill/>
          </p:spPr>
          <p:txBody>
            <a:bodyPr wrap="square" rtlCol="0">
              <a:spAutoFit/>
            </a:bodyPr>
            <a:lstStyle/>
            <a:p>
              <a:r>
                <a:rPr kumimoji="1" lang="ja-JP" altLang="en-US" dirty="0">
                  <a:latin typeface="ＭＳ Ｐ明朝" panose="02020600040205080304" pitchFamily="18" charset="-128"/>
                  <a:ea typeface="ＭＳ Ｐ明朝" panose="02020600040205080304" pitchFamily="18" charset="-128"/>
                  <a:cs typeface="Times New Roman" panose="02020603050405020304" pitchFamily="18" charset="0"/>
                </a:rPr>
                <a:t>暗号文</a:t>
              </a:r>
            </a:p>
          </p:txBody>
        </p:sp>
      </p:grpSp>
      <p:sp>
        <p:nvSpPr>
          <p:cNvPr id="23" name="コンテンツ プレースホルダー 2"/>
          <p:cNvSpPr>
            <a:spLocks noGrp="1"/>
          </p:cNvSpPr>
          <p:nvPr>
            <p:ph idx="1"/>
          </p:nvPr>
        </p:nvSpPr>
        <p:spPr>
          <a:xfrm>
            <a:off x="389086" y="1556792"/>
            <a:ext cx="8229600" cy="2927000"/>
          </a:xfrm>
        </p:spPr>
        <p:txBody>
          <a:bodyPr>
            <a:normAutofit/>
          </a:bodyPr>
          <a:lstStyle/>
          <a:p>
            <a:pPr marL="0" indent="0">
              <a:buNone/>
            </a:pPr>
            <a:r>
              <a:rPr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今までの共通鍵暗号方式と比較して、</a:t>
            </a:r>
            <a:endPar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endPar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r>
              <a:rPr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・相手の数に関係なく公開鍵は一つで良い</a:t>
            </a:r>
            <a:endPar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r>
              <a:rPr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・鍵の共有が容易でありかつ安全性が高い</a:t>
            </a:r>
            <a:endPar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r>
              <a:rPr lang="ja-JP" altLang="en-US" sz="2800" dirty="0">
                <a:latin typeface="ＭＳ Ｐ明朝" panose="02020600040205080304" pitchFamily="18" charset="-128"/>
                <a:ea typeface="ＭＳ Ｐ明朝" panose="02020600040205080304" pitchFamily="18" charset="-128"/>
                <a:cs typeface="Times New Roman" panose="02020603050405020304" pitchFamily="18" charset="0"/>
              </a:rPr>
              <a:t>といった利点がある。</a:t>
            </a:r>
            <a:endParaRPr lang="en-US" altLang="ja-JP" sz="28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0" indent="0">
              <a:buNone/>
            </a:pPr>
            <a:endParaRPr lang="en-US" altLang="ja-JP" sz="2400" dirty="0">
              <a:latin typeface="ＭＳ Ｐ明朝" panose="02020600040205080304" pitchFamily="18" charset="-128"/>
              <a:ea typeface="ＭＳ Ｐ明朝" panose="02020600040205080304" pitchFamily="18" charset="-128"/>
              <a:cs typeface="Times New Roman" panose="02020603050405020304" pitchFamily="18" charset="0"/>
            </a:endParaRPr>
          </a:p>
        </p:txBody>
      </p:sp>
      <p:cxnSp>
        <p:nvCxnSpPr>
          <p:cNvPr id="25" name="直線矢印コネクタ 24"/>
          <p:cNvCxnSpPr/>
          <p:nvPr/>
        </p:nvCxnSpPr>
        <p:spPr>
          <a:xfrm flipV="1">
            <a:off x="6107831" y="6048735"/>
            <a:ext cx="0" cy="253542"/>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a:off x="5557435" y="6280684"/>
            <a:ext cx="1685585" cy="461665"/>
          </a:xfrm>
          <a:prstGeom prst="rect">
            <a:avLst/>
          </a:prstGeom>
          <a:noFill/>
        </p:spPr>
        <p:txBody>
          <a:bodyPr wrap="square" rtlCol="0">
            <a:spAutoFit/>
          </a:bodyPr>
          <a:lstStyle/>
          <a:p>
            <a:r>
              <a:rPr lang="ja-JP" altLang="en-US" sz="2400" dirty="0">
                <a:latin typeface="ＭＳ Ｐ明朝" panose="02020600040205080304" pitchFamily="18" charset="-128"/>
                <a:ea typeface="ＭＳ Ｐ明朝" panose="02020600040205080304" pitchFamily="18" charset="-128"/>
                <a:cs typeface="Times New Roman" panose="02020603050405020304" pitchFamily="18" charset="0"/>
              </a:rPr>
              <a:t>秘密鍵</a:t>
            </a:r>
            <a:r>
              <a:rPr lang="en-US" altLang="ja-JP" sz="2400" i="1" dirty="0" err="1">
                <a:latin typeface="Times New Roman" panose="02020603050405020304" pitchFamily="18" charset="0"/>
                <a:ea typeface="ＭＳ Ｐ明朝" panose="02020600040205080304" pitchFamily="18" charset="-128"/>
                <a:cs typeface="Times New Roman" panose="02020603050405020304" pitchFamily="18" charset="0"/>
              </a:rPr>
              <a:t>sk</a:t>
            </a:r>
            <a:endParaRPr lang="en-US" altLang="ja-JP" sz="2400" i="1" dirty="0">
              <a:latin typeface="Times New Roman" panose="02020603050405020304" pitchFamily="18" charset="0"/>
              <a:ea typeface="ＭＳ Ｐ明朝" panose="02020600040205080304" pitchFamily="18" charset="-128"/>
              <a:cs typeface="Times New Roman" panose="02020603050405020304" pitchFamily="18" charset="0"/>
            </a:endParaRPr>
          </a:p>
        </p:txBody>
      </p:sp>
      <p:sp>
        <p:nvSpPr>
          <p:cNvPr id="27" name="右矢印 26"/>
          <p:cNvSpPr/>
          <p:nvPr/>
        </p:nvSpPr>
        <p:spPr>
          <a:xfrm>
            <a:off x="3042514" y="5559742"/>
            <a:ext cx="2808312" cy="240477"/>
          </a:xfrm>
          <a:prstGeom prst="rightArrow">
            <a:avLst>
              <a:gd name="adj1" fmla="val 50000"/>
              <a:gd name="adj2" fmla="val 246697"/>
            </a:avLst>
          </a:prstGeom>
          <a:solidFill>
            <a:schemeClr val="tx2">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明朝" panose="02020600040205080304" pitchFamily="18" charset="-128"/>
              <a:ea typeface="ＭＳ Ｐ明朝" panose="02020600040205080304" pitchFamily="18" charset="-128"/>
              <a:cs typeface="Times New Roman" panose="02020603050405020304" pitchFamily="18" charset="0"/>
            </a:endParaRPr>
          </a:p>
        </p:txBody>
      </p:sp>
    </p:spTree>
    <p:extLst>
      <p:ext uri="{BB962C8B-B14F-4D97-AF65-F5344CB8AC3E}">
        <p14:creationId xmlns:p14="http://schemas.microsoft.com/office/powerpoint/2010/main" val="3342187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p:cNvSpPr>
            <a:spLocks noGrp="1"/>
          </p:cNvSpPr>
          <p:nvPr>
            <p:ph idx="1"/>
          </p:nvPr>
        </p:nvSpPr>
        <p:spPr>
          <a:xfrm>
            <a:off x="467544" y="1844824"/>
            <a:ext cx="8229600" cy="4713387"/>
          </a:xfrm>
        </p:spPr>
        <p:txBody>
          <a:bodyPr>
            <a:normAutofit/>
          </a:bodyPr>
          <a:lstStyle/>
          <a:p>
            <a:r>
              <a:rPr kumimoji="1" lang="ja-JP" altLang="en-US" sz="4000" dirty="0">
                <a:latin typeface="ＭＳ Ｐ明朝" panose="02020600040205080304" pitchFamily="18" charset="-128"/>
                <a:ea typeface="ＭＳ Ｐ明朝" panose="02020600040205080304" pitchFamily="18" charset="-128"/>
              </a:rPr>
              <a:t>公開鍵暗号方式とは</a:t>
            </a:r>
            <a:endParaRPr kumimoji="1" lang="en-US" altLang="ja-JP" sz="4000" dirty="0">
              <a:latin typeface="ＭＳ Ｐ明朝" panose="02020600040205080304" pitchFamily="18" charset="-128"/>
              <a:ea typeface="ＭＳ Ｐ明朝" panose="02020600040205080304" pitchFamily="18" charset="-128"/>
            </a:endParaRPr>
          </a:p>
          <a:p>
            <a:endParaRPr lang="en-US" altLang="ja-JP" sz="4000" dirty="0">
              <a:latin typeface="ＭＳ Ｐ明朝" panose="02020600040205080304" pitchFamily="18" charset="-128"/>
              <a:ea typeface="ＭＳ Ｐ明朝" panose="02020600040205080304" pitchFamily="18" charset="-128"/>
            </a:endParaRPr>
          </a:p>
          <a:p>
            <a:r>
              <a:rPr kumimoji="1" lang="en-US" altLang="ja-JP" sz="4000" b="1" dirty="0">
                <a:latin typeface="ＭＳ Ｐ明朝" panose="02020600040205080304" pitchFamily="18" charset="-128"/>
                <a:ea typeface="ＭＳ Ｐ明朝" panose="02020600040205080304" pitchFamily="18" charset="-128"/>
              </a:rPr>
              <a:t>RSA</a:t>
            </a:r>
            <a:r>
              <a:rPr kumimoji="1" lang="ja-JP" altLang="en-US" sz="4000" b="1" dirty="0">
                <a:latin typeface="ＭＳ Ｐ明朝" panose="02020600040205080304" pitchFamily="18" charset="-128"/>
                <a:ea typeface="ＭＳ Ｐ明朝" panose="02020600040205080304" pitchFamily="18" charset="-128"/>
              </a:rPr>
              <a:t>公開鍵暗号方式について</a:t>
            </a:r>
            <a:endParaRPr kumimoji="1" lang="en-US" altLang="ja-JP" sz="4000" b="1" dirty="0">
              <a:latin typeface="ＭＳ Ｐ明朝" panose="02020600040205080304" pitchFamily="18" charset="-128"/>
              <a:ea typeface="ＭＳ Ｐ明朝" panose="02020600040205080304" pitchFamily="18" charset="-128"/>
            </a:endParaRPr>
          </a:p>
          <a:p>
            <a:endParaRPr lang="en-US" altLang="ja-JP" sz="4000" dirty="0">
              <a:latin typeface="ＭＳ Ｐ明朝" panose="02020600040205080304" pitchFamily="18" charset="-128"/>
              <a:ea typeface="ＭＳ Ｐ明朝" panose="02020600040205080304" pitchFamily="18" charset="-128"/>
            </a:endParaRPr>
          </a:p>
          <a:p>
            <a:r>
              <a:rPr kumimoji="1" lang="ja-JP" altLang="en-US" sz="4000" dirty="0">
                <a:latin typeface="ＭＳ Ｐ明朝" panose="02020600040205080304" pitchFamily="18" charset="-128"/>
                <a:ea typeface="ＭＳ Ｐ明朝" panose="02020600040205080304" pitchFamily="18" charset="-128"/>
              </a:rPr>
              <a:t>ペピンの判定法の形式化</a:t>
            </a:r>
            <a:endParaRPr kumimoji="1" lang="en-US" altLang="ja-JP" sz="4000" dirty="0">
              <a:latin typeface="ＭＳ Ｐ明朝" panose="02020600040205080304" pitchFamily="18" charset="-128"/>
              <a:ea typeface="ＭＳ Ｐ明朝" panose="02020600040205080304" pitchFamily="18" charset="-128"/>
            </a:endParaRPr>
          </a:p>
          <a:p>
            <a:endParaRPr kumimoji="1" lang="en-US" altLang="ja-JP" sz="3600" dirty="0">
              <a:latin typeface="ＭＳ Ｐ明朝" panose="02020600040205080304" pitchFamily="18" charset="-128"/>
              <a:ea typeface="ＭＳ Ｐ明朝" panose="02020600040205080304" pitchFamily="18" charset="-128"/>
            </a:endParaRPr>
          </a:p>
          <a:p>
            <a:pPr marL="0" indent="0">
              <a:buNone/>
            </a:pPr>
            <a:endParaRPr kumimoji="1" lang="ja-JP" altLang="en-US" sz="3600"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408845500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2833</TotalTime>
  <Words>991</Words>
  <Application>Microsoft Office PowerPoint</Application>
  <PresentationFormat>画面に合わせる (4:3)</PresentationFormat>
  <Paragraphs>214</Paragraphs>
  <Slides>24</Slides>
  <Notes>0</Notes>
  <HiddenSlides>5</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24</vt:i4>
      </vt:variant>
    </vt:vector>
  </HeadingPairs>
  <TitlesOfParts>
    <vt:vector size="26" baseType="lpstr">
      <vt:lpstr>Office ​​テーマ</vt:lpstr>
      <vt:lpstr>数式</vt:lpstr>
      <vt:lpstr>公開鍵暗号方式について</vt:lpstr>
      <vt:lpstr>PowerPoint プレゼンテーション</vt:lpstr>
      <vt:lpstr>共通鍵暗号と公開鍵暗号</vt:lpstr>
      <vt:lpstr>共通鍵暗号方式 　(Common Key Cryptosystem) </vt:lpstr>
      <vt:lpstr>共通鍵暗号方式 　(Common Key Cryptosystem) </vt:lpstr>
      <vt:lpstr>公開鍵暗号方式 　(Public Key Cryptosystem) </vt:lpstr>
      <vt:lpstr>公開鍵暗号方式 　(Public Key Cryptosystem) </vt:lpstr>
      <vt:lpstr>公開鍵暗号方式 　(Public Key Cryptosystem) </vt:lpstr>
      <vt:lpstr>PowerPoint プレゼンテーション</vt:lpstr>
      <vt:lpstr>RSA暗号方式 </vt:lpstr>
      <vt:lpstr>素因数分解仮定 </vt:lpstr>
      <vt:lpstr>RSA公開鍵暗号方式のアルゴリズム </vt:lpstr>
      <vt:lpstr>RSA暗号 (1)</vt:lpstr>
      <vt:lpstr>RSA暗号 (2)</vt:lpstr>
      <vt:lpstr>RSA暗号(3)</vt:lpstr>
      <vt:lpstr>RSA公開鍵暗号方式のアルゴリズム </vt:lpstr>
      <vt:lpstr>RSA公開鍵暗号方式の安全性 </vt:lpstr>
      <vt:lpstr>RSA方式の実例</vt:lpstr>
      <vt:lpstr>RSA公開鍵暗号方式の安全性 </vt:lpstr>
      <vt:lpstr>RSA公開鍵暗号方式の安全性 </vt:lpstr>
      <vt:lpstr>RSA公開鍵暗号方式の安全性 </vt:lpstr>
      <vt:lpstr>RSA公開鍵暗号方式の安全性 </vt:lpstr>
      <vt:lpstr>参考文献</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MIYAJIMA</dc:creator>
  <cp:lastModifiedBy>Keiichi</cp:lastModifiedBy>
  <cp:revision>126</cp:revision>
  <dcterms:created xsi:type="dcterms:W3CDTF">2014-06-25T04:29:30Z</dcterms:created>
  <dcterms:modified xsi:type="dcterms:W3CDTF">2018-01-29T08:23:34Z</dcterms:modified>
</cp:coreProperties>
</file>