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2" r:id="rId3"/>
    <p:sldId id="258" r:id="rId4"/>
    <p:sldId id="273" r:id="rId5"/>
    <p:sldId id="270" r:id="rId6"/>
    <p:sldId id="259" r:id="rId7"/>
    <p:sldId id="260" r:id="rId8"/>
    <p:sldId id="261" r:id="rId9"/>
    <p:sldId id="271" r:id="rId10"/>
    <p:sldId id="265" r:id="rId11"/>
    <p:sldId id="267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00" autoAdjust="0"/>
  </p:normalViewPr>
  <p:slideViewPr>
    <p:cSldViewPr showGuides="1"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6A1C-0608-4BC9-BB1A-00F4FCCFAF7E}" type="datetimeFigureOut">
              <a:rPr kumimoji="1" lang="ja-JP" altLang="en-US" smtClean="0"/>
              <a:t>2018/1/29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B2B-8B60-4B90-99D7-C4B284FF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41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6A1C-0608-4BC9-BB1A-00F4FCCFAF7E}" type="datetimeFigureOut">
              <a:rPr kumimoji="1" lang="ja-JP" altLang="en-US" smtClean="0"/>
              <a:t>2018/1/29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B2B-8B60-4B90-99D7-C4B284FF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58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6A1C-0608-4BC9-BB1A-00F4FCCFAF7E}" type="datetimeFigureOut">
              <a:rPr kumimoji="1" lang="ja-JP" altLang="en-US" smtClean="0"/>
              <a:t>2018/1/29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B2B-8B60-4B90-99D7-C4B284FF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27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6A1C-0608-4BC9-BB1A-00F4FCCFAF7E}" type="datetimeFigureOut">
              <a:rPr kumimoji="1" lang="ja-JP" altLang="en-US" smtClean="0"/>
              <a:t>2018/1/29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B2B-8B60-4B90-99D7-C4B284FF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10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6A1C-0608-4BC9-BB1A-00F4FCCFAF7E}" type="datetimeFigureOut">
              <a:rPr kumimoji="1" lang="ja-JP" altLang="en-US" smtClean="0"/>
              <a:t>2018/1/29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B2B-8B60-4B90-99D7-C4B284FF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44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6A1C-0608-4BC9-BB1A-00F4FCCFAF7E}" type="datetimeFigureOut">
              <a:rPr kumimoji="1" lang="ja-JP" altLang="en-US" smtClean="0"/>
              <a:t>2018/1/29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B2B-8B60-4B90-99D7-C4B284FF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12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6A1C-0608-4BC9-BB1A-00F4FCCFAF7E}" type="datetimeFigureOut">
              <a:rPr kumimoji="1" lang="ja-JP" altLang="en-US" smtClean="0"/>
              <a:t>2018/1/29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B2B-8B60-4B90-99D7-C4B284FF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97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6A1C-0608-4BC9-BB1A-00F4FCCFAF7E}" type="datetimeFigureOut">
              <a:rPr kumimoji="1" lang="ja-JP" altLang="en-US" smtClean="0"/>
              <a:t>2018/1/29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B2B-8B60-4B90-99D7-C4B284FF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14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6A1C-0608-4BC9-BB1A-00F4FCCFAF7E}" type="datetimeFigureOut">
              <a:rPr kumimoji="1" lang="ja-JP" altLang="en-US" smtClean="0"/>
              <a:t>2018/1/29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B2B-8B60-4B90-99D7-C4B284FF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82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6A1C-0608-4BC9-BB1A-00F4FCCFAF7E}" type="datetimeFigureOut">
              <a:rPr kumimoji="1" lang="ja-JP" altLang="en-US" smtClean="0"/>
              <a:t>2018/1/29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B2B-8B60-4B90-99D7-C4B284FF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64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6A1C-0608-4BC9-BB1A-00F4FCCFAF7E}" type="datetimeFigureOut">
              <a:rPr kumimoji="1" lang="ja-JP" altLang="en-US" smtClean="0"/>
              <a:t>2018/1/29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B2B-8B60-4B90-99D7-C4B284FF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35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46A1C-0608-4BC9-BB1A-00F4FCCFAF7E}" type="datetimeFigureOut">
              <a:rPr kumimoji="1" lang="ja-JP" altLang="en-US" smtClean="0"/>
              <a:t>2018/1/29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72B2B-8B60-4B90-99D7-C4B284FF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16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>
            <a:noAutofit/>
          </a:bodyPr>
          <a:lstStyle/>
          <a:p>
            <a:r>
              <a:rPr lang="ja-JP" altLang="en-US" sz="4800" dirty="0"/>
              <a:t>ハッシュ</a:t>
            </a:r>
            <a:r>
              <a:rPr lang="ja-JP" altLang="en-US" sz="4800" dirty="0" smtClean="0"/>
              <a:t>関数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47864" y="4725144"/>
            <a:ext cx="6400800" cy="1752600"/>
          </a:xfrm>
        </p:spPr>
        <p:txBody>
          <a:bodyPr/>
          <a:lstStyle/>
          <a:p>
            <a:r>
              <a:rPr kumimoji="1" lang="ja-JP" altLang="en-US" dirty="0" smtClean="0"/>
              <a:t>形式化数学研究室</a:t>
            </a:r>
            <a:endParaRPr kumimoji="1" lang="en-US" altLang="ja-JP" dirty="0" smtClean="0"/>
          </a:p>
          <a:p>
            <a:r>
              <a:rPr kumimoji="1" lang="ja-JP" altLang="en-US" dirty="0" smtClean="0"/>
              <a:t>宮島啓一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002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chemeClr val="accent6">
                    <a:lumMod val="75000"/>
                  </a:schemeClr>
                </a:solidFill>
              </a:rPr>
              <a:t>ご清聴ありがとうございました</a:t>
            </a:r>
            <a:endParaRPr kumimoji="1" lang="ja-JP" alt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76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377301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・現代暗号の基礎数理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・現代暗号への招待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・暗号技術入門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・数理的技法による情報セキュリティー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986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19672" y="620688"/>
            <a:ext cx="5758408" cy="1470025"/>
          </a:xfrm>
        </p:spPr>
        <p:txBody>
          <a:bodyPr/>
          <a:lstStyle/>
          <a:p>
            <a:r>
              <a:rPr kumimoji="1" lang="ja-JP" altLang="en-US" u="sng" dirty="0" smtClean="0">
                <a:solidFill>
                  <a:schemeClr val="accent1"/>
                </a:solidFill>
              </a:rPr>
              <a:t>ハッシュ関数とは？</a:t>
            </a:r>
            <a:endParaRPr kumimoji="1" lang="ja-JP" altLang="en-US" u="sng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サブタイトル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31640" y="2780928"/>
                <a:ext cx="6800800" cy="388843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「長いメッセージを短くする関数」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のことである。一般に、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𝐻</m:t>
                      </m:r>
                      <m:r>
                        <a:rPr lang="en-US" altLang="ja-JP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ja-JP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ja-JP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ja-JP" altLang="en-US" dirty="0" smtClean="0">
                    <a:solidFill>
                      <a:schemeClr val="tx1"/>
                    </a:solidFill>
                  </a:rPr>
                  <a:t>と表す。ここで、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 はメッセージである。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サブタイトル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31640" y="2780928"/>
                <a:ext cx="6800800" cy="3888432"/>
              </a:xfrm>
              <a:blipFill rotWithShape="0">
                <a:blip r:embed="rId2"/>
                <a:stretch>
                  <a:fillRect l="-2240" t="-2821" r="-20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990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68"/>
    </mc:Choice>
    <mc:Fallback xmlns="">
      <p:transition spd="slow" advTm="1586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02791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ja-JP" altLang="en-US" sz="2800" dirty="0"/>
              <a:t>例えば、ハッシュ関数が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/>
              <a:t>「</a:t>
            </a:r>
            <a:r>
              <a:rPr lang="en-US" altLang="ja-JP" sz="2800" dirty="0" smtClean="0"/>
              <a:t>10</a:t>
            </a:r>
            <a:r>
              <a:rPr lang="ja-JP" altLang="en-US" sz="2800" dirty="0"/>
              <a:t>ビット</a:t>
            </a:r>
            <a:r>
              <a:rPr lang="ja-JP" altLang="en-US" sz="2800" dirty="0" smtClean="0"/>
              <a:t>の</a:t>
            </a:r>
            <a:r>
              <a:rPr lang="ja-JP" altLang="en-US" sz="2800" dirty="0"/>
              <a:t>メッセージを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ビットに</a:t>
            </a:r>
            <a:r>
              <a:rPr lang="ja-JP" altLang="en-US" sz="2800" dirty="0"/>
              <a:t>短縮</a:t>
            </a:r>
            <a:r>
              <a:rPr lang="ja-JP" altLang="en-US" sz="2800" dirty="0" smtClean="0"/>
              <a:t>する」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/>
              <a:t>とする。</a:t>
            </a:r>
            <a:br>
              <a:rPr lang="ja-JP" altLang="en-US" sz="2800" dirty="0"/>
            </a:br>
            <a:endParaRPr kumimoji="1" lang="ja-JP" altLang="en-US" sz="2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98680" y="1412776"/>
            <a:ext cx="3514224" cy="638580"/>
          </a:xfrm>
        </p:spPr>
        <p:txBody>
          <a:bodyPr/>
          <a:lstStyle/>
          <a:p>
            <a:r>
              <a:rPr lang="ja-JP" altLang="en-US" dirty="0" smtClean="0"/>
              <a:t>「</a:t>
            </a:r>
            <a:r>
              <a:rPr lang="en-US" altLang="ja-JP" dirty="0" smtClean="0"/>
              <a:t>1101111011</a:t>
            </a:r>
            <a:r>
              <a:rPr lang="ja-JP" altLang="en-US" dirty="0" smtClean="0"/>
              <a:t>」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923609" y="2693163"/>
            <a:ext cx="3528392" cy="252028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409773" y="3353138"/>
                <a:ext cx="273630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3600" dirty="0" smtClean="0"/>
                  <a:t>ハッシュ関数</a:t>
                </a:r>
                <a:endParaRPr kumimoji="1" lang="en-US" altLang="ja-JP" sz="3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b="0" i="1" dirty="0" smtClean="0">
                          <a:latin typeface="Cambria Math"/>
                        </a:rPr>
                        <m:t>𝐻</m:t>
                      </m:r>
                      <m:r>
                        <a:rPr lang="en-US" altLang="ja-JP" sz="3600" b="0" i="1" dirty="0" smtClean="0">
                          <a:latin typeface="Cambria Math"/>
                        </a:rPr>
                        <m:t>(</m:t>
                      </m:r>
                      <m:r>
                        <a:rPr lang="en-US" altLang="ja-JP" sz="3600" b="0" i="1" dirty="0" smtClean="0">
                          <a:latin typeface="Cambria Math"/>
                        </a:rPr>
                        <m:t>𝑥</m:t>
                      </m:r>
                      <m:r>
                        <a:rPr lang="en-US" altLang="ja-JP" sz="3600" b="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773" y="3353138"/>
                <a:ext cx="2736304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5568" t="-10152" r="-55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下矢印 5"/>
          <p:cNvSpPr/>
          <p:nvPr/>
        </p:nvSpPr>
        <p:spPr>
          <a:xfrm>
            <a:off x="2134712" y="1894668"/>
            <a:ext cx="1188000" cy="792000"/>
          </a:xfrm>
          <a:prstGeom prst="downArrow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2093805" y="5241692"/>
            <a:ext cx="1188000" cy="792000"/>
          </a:xfrm>
          <a:prstGeom prst="downArrow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1691680" y="6023311"/>
            <a:ext cx="2074064" cy="677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「</a:t>
            </a:r>
            <a:r>
              <a:rPr lang="en-US" altLang="ja-JP" dirty="0" smtClean="0"/>
              <a:t>111</a:t>
            </a:r>
            <a:r>
              <a:rPr lang="ja-JP" altLang="en-US" dirty="0" smtClean="0"/>
              <a:t>」</a:t>
            </a: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3281804" y="5848080"/>
                <a:ext cx="5682683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3200" i="1" smtClean="0">
                        <a:latin typeface="Cambria Math" panose="02040503050406030204" pitchFamily="18" charset="0"/>
                        <a:ea typeface="Cambria Math"/>
                      </a:rPr>
                      <m:t>←</m:t>
                    </m:r>
                    <m:r>
                      <a:rPr lang="ja-JP" altLang="en-US" sz="3200" i="1">
                        <a:latin typeface="Cambria Math"/>
                      </a:rPr>
                      <m:t>実際には</m:t>
                    </m:r>
                  </m:oMath>
                </a14:m>
                <a:r>
                  <a:rPr lang="ja-JP" altLang="en-US" sz="3200" dirty="0" smtClean="0"/>
                  <a:t>この部分がもっと長い！</a:t>
                </a:r>
                <a:endParaRPr kumimoji="1" lang="ja-JP" altLang="en-US" sz="3200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804" y="5848080"/>
                <a:ext cx="5682683" cy="1077218"/>
              </a:xfrm>
              <a:prstGeom prst="rect">
                <a:avLst/>
              </a:prstGeom>
              <a:blipFill rotWithShape="0">
                <a:blip r:embed="rId3"/>
                <a:stretch>
                  <a:fillRect l="-2680" t="-9040" r="-750" b="-146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フローチャート: 処理 11"/>
          <p:cNvSpPr/>
          <p:nvPr/>
        </p:nvSpPr>
        <p:spPr>
          <a:xfrm>
            <a:off x="5148064" y="1958937"/>
            <a:ext cx="3384376" cy="3215998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20072" y="3050957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7030A0"/>
                </a:solidFill>
              </a:rPr>
              <a:t>逆向きに「元に戻す」ことは考えなくてよい</a:t>
            </a:r>
            <a:endParaRPr kumimoji="1" lang="ja-JP" altLang="en-US" sz="2800" dirty="0">
              <a:solidFill>
                <a:srgbClr val="7030A0"/>
              </a:solidFill>
            </a:endParaRPr>
          </a:p>
        </p:txBody>
      </p:sp>
      <p:sp>
        <p:nvSpPr>
          <p:cNvPr id="14" name="四角形吹き出し 13"/>
          <p:cNvSpPr/>
          <p:nvPr/>
        </p:nvSpPr>
        <p:spPr>
          <a:xfrm rot="16200000">
            <a:off x="477381" y="1081162"/>
            <a:ext cx="441340" cy="1349984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7504" y="1571487"/>
            <a:ext cx="1317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メッセージ</a:t>
            </a:r>
            <a:endParaRPr kumimoji="1" lang="ja-JP" altLang="en-US" dirty="0"/>
          </a:p>
        </p:txBody>
      </p:sp>
      <p:sp>
        <p:nvSpPr>
          <p:cNvPr id="16" name="四角形吹き出し 15"/>
          <p:cNvSpPr/>
          <p:nvPr/>
        </p:nvSpPr>
        <p:spPr>
          <a:xfrm rot="16200000">
            <a:off x="1139383" y="5558713"/>
            <a:ext cx="441340" cy="1349984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7065" y="6049039"/>
            <a:ext cx="1317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ハッシュ値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718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29"/>
    </mc:Choice>
    <mc:Fallback xmlns="">
      <p:transition spd="slow" advTm="1632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645" y="28945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5400" smtClean="0"/>
              <a:t>ハッシュの特徴</a:t>
            </a:r>
            <a:endParaRPr kumimoji="1" lang="ja-JP" altLang="en-US" sz="5400"/>
          </a:p>
        </p:txBody>
      </p:sp>
      <p:sp>
        <p:nvSpPr>
          <p:cNvPr id="17" name="円弧 16"/>
          <p:cNvSpPr/>
          <p:nvPr/>
        </p:nvSpPr>
        <p:spPr>
          <a:xfrm rot="696143">
            <a:off x="1835696" y="1429606"/>
            <a:ext cx="3816424" cy="1166081"/>
          </a:xfrm>
          <a:prstGeom prst="arc">
            <a:avLst>
              <a:gd name="adj1" fmla="val 10940952"/>
              <a:gd name="adj2" fmla="val 21579367"/>
            </a:avLst>
          </a:prstGeom>
          <a:ln w="250825">
            <a:solidFill>
              <a:srgbClr val="00B0F0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" name="グループ化 20"/>
          <p:cNvGrpSpPr/>
          <p:nvPr/>
        </p:nvGrpSpPr>
        <p:grpSpPr>
          <a:xfrm>
            <a:off x="179512" y="1599183"/>
            <a:ext cx="8964488" cy="1613793"/>
            <a:chOff x="179512" y="1599183"/>
            <a:chExt cx="8964488" cy="1613793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79512" y="2012647"/>
              <a:ext cx="2592288" cy="1200329"/>
            </a:xfrm>
            <a:prstGeom prst="rect">
              <a:avLst/>
            </a:prstGeom>
            <a:solidFill>
              <a:srgbClr val="C1EDF7"/>
            </a:solidFill>
            <a:ln w="254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smtClean="0">
                  <a:latin typeface="+mj-ea"/>
                  <a:ea typeface="+mj-ea"/>
                </a:rPr>
                <a:t>今回の特集は、暗号化技術がテーマです。</a:t>
              </a:r>
              <a:endParaRPr kumimoji="1" lang="ja-JP" altLang="en-US" sz="2400" b="1">
                <a:latin typeface="+mj-ea"/>
                <a:ea typeface="+mj-ea"/>
              </a:endParaRPr>
            </a:p>
          </p:txBody>
        </p:sp>
        <p:sp>
          <p:nvSpPr>
            <p:cNvPr id="6" name="右矢印 5"/>
            <p:cNvSpPr/>
            <p:nvPr/>
          </p:nvSpPr>
          <p:spPr>
            <a:xfrm>
              <a:off x="2822467" y="2432082"/>
              <a:ext cx="1512168" cy="418095"/>
            </a:xfrm>
            <a:prstGeom prst="righ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2843808" y="1979548"/>
              <a:ext cx="1728192" cy="369332"/>
              <a:chOff x="2843808" y="1979548"/>
              <a:chExt cx="1728192" cy="369332"/>
            </a:xfrm>
          </p:grpSpPr>
          <p:sp>
            <p:nvSpPr>
              <p:cNvPr id="7" name="角丸四角形 6"/>
              <p:cNvSpPr/>
              <p:nvPr/>
            </p:nvSpPr>
            <p:spPr>
              <a:xfrm>
                <a:off x="2843808" y="1979548"/>
                <a:ext cx="1656184" cy="360040"/>
              </a:xfrm>
              <a:prstGeom prst="roundRect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2915816" y="1979548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1" smtClean="0"/>
                  <a:t>ハッシュ関数</a:t>
                </a:r>
                <a:endParaRPr kumimoji="1" lang="ja-JP" altLang="en-US" b="1"/>
              </a:p>
            </p:txBody>
          </p:sp>
        </p:grpSp>
        <p:sp>
          <p:nvSpPr>
            <p:cNvPr id="10" name="テキスト ボックス 9"/>
            <p:cNvSpPr txBox="1"/>
            <p:nvPr/>
          </p:nvSpPr>
          <p:spPr>
            <a:xfrm>
              <a:off x="4355976" y="2432082"/>
              <a:ext cx="4788024" cy="461665"/>
            </a:xfrm>
            <a:prstGeom prst="rect">
              <a:avLst/>
            </a:prstGeom>
            <a:solidFill>
              <a:srgbClr val="FAF7DE"/>
            </a:solidFill>
            <a:ln w="254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400" smtClean="0"/>
                <a:t>acbd18db4cc2f85cedef654fccc4a4d8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23528" y="1599183"/>
              <a:ext cx="2520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smtClean="0"/>
                <a:t>元のメッセージ①</a:t>
              </a:r>
              <a:endParaRPr kumimoji="1" lang="ja-JP" altLang="en-US" sz="2400" b="1"/>
            </a:p>
          </p:txBody>
        </p:sp>
      </p:grpSp>
      <p:sp>
        <p:nvSpPr>
          <p:cNvPr id="19" name="角丸四角形吹き出し 18"/>
          <p:cNvSpPr/>
          <p:nvPr/>
        </p:nvSpPr>
        <p:spPr>
          <a:xfrm>
            <a:off x="6012160" y="1171945"/>
            <a:ext cx="2736304" cy="1176935"/>
          </a:xfrm>
          <a:prstGeom prst="wedgeRoundRectCallout">
            <a:avLst>
              <a:gd name="adj1" fmla="val -83271"/>
              <a:gd name="adj2" fmla="val -4824"/>
              <a:gd name="adj3" fmla="val 16667"/>
            </a:avLst>
          </a:prstGeom>
          <a:noFill/>
          <a:ln w="730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50006" y="1148551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smtClean="0"/>
              <a:t>ハッシュ値から元のメッセージを推測できない</a:t>
            </a:r>
            <a:endParaRPr kumimoji="1" lang="ja-JP" altLang="en-US" sz="2400" b="1"/>
          </a:p>
        </p:txBody>
      </p:sp>
      <p:sp>
        <p:nvSpPr>
          <p:cNvPr id="22" name="角丸四角形吹き出し 21"/>
          <p:cNvSpPr/>
          <p:nvPr/>
        </p:nvSpPr>
        <p:spPr>
          <a:xfrm>
            <a:off x="3203848" y="3140968"/>
            <a:ext cx="4224028" cy="891307"/>
          </a:xfrm>
          <a:prstGeom prst="wedgeRoundRectCallout">
            <a:avLst>
              <a:gd name="adj1" fmla="val 49374"/>
              <a:gd name="adj2" fmla="val -74989"/>
              <a:gd name="adj3" fmla="val 16667"/>
            </a:avLst>
          </a:prstGeom>
          <a:noFill/>
          <a:ln w="730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41558" y="3171122"/>
            <a:ext cx="4080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/>
              <a:t>元</a:t>
            </a:r>
            <a:r>
              <a:rPr lang="ja-JP" altLang="en-US" sz="2400" b="1" smtClean="0"/>
              <a:t>のメッセージの長さに関わらず、ハッシュ値の長さは一定</a:t>
            </a:r>
            <a:endParaRPr kumimoji="1" lang="ja-JP" altLang="en-US" sz="2400" b="1"/>
          </a:p>
        </p:txBody>
      </p:sp>
      <p:grpSp>
        <p:nvGrpSpPr>
          <p:cNvPr id="26" name="グループ化 25"/>
          <p:cNvGrpSpPr/>
          <p:nvPr/>
        </p:nvGrpSpPr>
        <p:grpSpPr>
          <a:xfrm>
            <a:off x="179512" y="4005064"/>
            <a:ext cx="8964488" cy="1613793"/>
            <a:chOff x="179512" y="1599183"/>
            <a:chExt cx="8964488" cy="1613793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179512" y="2012647"/>
              <a:ext cx="2592288" cy="1200329"/>
            </a:xfrm>
            <a:prstGeom prst="rect">
              <a:avLst/>
            </a:prstGeom>
            <a:solidFill>
              <a:srgbClr val="C1EDF7"/>
            </a:solidFill>
            <a:ln w="254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smtClean="0">
                  <a:latin typeface="+mj-ea"/>
                  <a:ea typeface="+mj-ea"/>
                </a:rPr>
                <a:t>今回の特集は、暗号化技術がテーマです</a:t>
              </a:r>
              <a:r>
                <a:rPr kumimoji="1" lang="ja-JP" altLang="en-US" sz="2400" b="1" smtClean="0">
                  <a:solidFill>
                    <a:srgbClr val="FF0000"/>
                  </a:solidFill>
                  <a:latin typeface="+mj-ea"/>
                  <a:ea typeface="+mj-ea"/>
                </a:rPr>
                <a:t>よ</a:t>
              </a:r>
              <a:r>
                <a:rPr kumimoji="1" lang="ja-JP" altLang="en-US" sz="2400" b="1" smtClean="0">
                  <a:latin typeface="+mj-ea"/>
                  <a:ea typeface="+mj-ea"/>
                </a:rPr>
                <a:t>。</a:t>
              </a:r>
              <a:endParaRPr kumimoji="1" lang="ja-JP" altLang="en-US" sz="2400" b="1">
                <a:latin typeface="+mj-ea"/>
                <a:ea typeface="+mj-ea"/>
              </a:endParaRPr>
            </a:p>
          </p:txBody>
        </p:sp>
        <p:grpSp>
          <p:nvGrpSpPr>
            <p:cNvPr id="29" name="グループ化 28"/>
            <p:cNvGrpSpPr/>
            <p:nvPr/>
          </p:nvGrpSpPr>
          <p:grpSpPr>
            <a:xfrm>
              <a:off x="2843808" y="1949931"/>
              <a:ext cx="1728192" cy="369332"/>
              <a:chOff x="2843808" y="1949931"/>
              <a:chExt cx="1728192" cy="369332"/>
            </a:xfrm>
          </p:grpSpPr>
          <p:sp>
            <p:nvSpPr>
              <p:cNvPr id="32" name="角丸四角形 31"/>
              <p:cNvSpPr/>
              <p:nvPr/>
            </p:nvSpPr>
            <p:spPr>
              <a:xfrm>
                <a:off x="2843808" y="1959223"/>
                <a:ext cx="1656184" cy="360040"/>
              </a:xfrm>
              <a:prstGeom prst="roundRect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2915816" y="1949931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1" smtClean="0"/>
                  <a:t>ハッシュ関数</a:t>
                </a:r>
                <a:endParaRPr kumimoji="1" lang="ja-JP" altLang="en-US" b="1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4355976" y="2432082"/>
              <a:ext cx="4788024" cy="461665"/>
            </a:xfrm>
            <a:prstGeom prst="rect">
              <a:avLst/>
            </a:prstGeom>
            <a:solidFill>
              <a:srgbClr val="FAF7DE"/>
            </a:solidFill>
            <a:ln w="254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400" smtClean="0"/>
                <a:t>d3b07f84d11fedec49eaf6238ad5ff00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23528" y="1599183"/>
              <a:ext cx="2520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smtClean="0"/>
                <a:t>元のメッセージ②</a:t>
              </a:r>
              <a:endParaRPr kumimoji="1" lang="ja-JP" altLang="en-US" sz="2400" b="1"/>
            </a:p>
          </p:txBody>
        </p:sp>
      </p:grpSp>
      <p:sp>
        <p:nvSpPr>
          <p:cNvPr id="34" name="角丸四角形吹き出し 33"/>
          <p:cNvSpPr/>
          <p:nvPr/>
        </p:nvSpPr>
        <p:spPr>
          <a:xfrm>
            <a:off x="2243962" y="5733256"/>
            <a:ext cx="4776310" cy="891307"/>
          </a:xfrm>
          <a:prstGeom prst="wedgeRoundRectCallout">
            <a:avLst>
              <a:gd name="adj1" fmla="val 47034"/>
              <a:gd name="adj2" fmla="val -90239"/>
              <a:gd name="adj3" fmla="val 16667"/>
            </a:avLst>
          </a:prstGeom>
          <a:noFill/>
          <a:ln w="730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294628" y="5763410"/>
            <a:ext cx="4653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mtClean="0"/>
              <a:t>同じハッシュ値になるメッセージを導くのが困難</a:t>
            </a:r>
            <a:endParaRPr kumimoji="1" lang="ja-JP" altLang="en-US" sz="2400" b="1"/>
          </a:p>
        </p:txBody>
      </p:sp>
      <p:sp>
        <p:nvSpPr>
          <p:cNvPr id="36" name="右矢印 35"/>
          <p:cNvSpPr/>
          <p:nvPr/>
        </p:nvSpPr>
        <p:spPr>
          <a:xfrm>
            <a:off x="2822467" y="4807734"/>
            <a:ext cx="1512168" cy="418095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44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82739" y="1451670"/>
            <a:ext cx="1440160" cy="3935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028091" y="2646204"/>
            <a:ext cx="1440160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1064703" y="3383081"/>
            <a:ext cx="1440160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115615" y="4610008"/>
            <a:ext cx="1317239" cy="358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555337" y="1358360"/>
            <a:ext cx="1296144" cy="436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>
            <a:off x="2573930" y="1424598"/>
            <a:ext cx="4978034" cy="4413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7572275" y="4514825"/>
            <a:ext cx="1334354" cy="3973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5058990" y="6093296"/>
            <a:ext cx="3243733" cy="51334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100707" y="147428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ソフトウェア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36711" y="26462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ソフトウェア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61762" y="352245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ハッシュ関数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31170" y="4610768"/>
            <a:ext cx="1345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ハッシュ値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36" name="下矢印 35"/>
          <p:cNvSpPr/>
          <p:nvPr/>
        </p:nvSpPr>
        <p:spPr>
          <a:xfrm>
            <a:off x="1704824" y="3008842"/>
            <a:ext cx="32060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下矢印 36"/>
          <p:cNvSpPr/>
          <p:nvPr/>
        </p:nvSpPr>
        <p:spPr>
          <a:xfrm>
            <a:off x="1662247" y="4041752"/>
            <a:ext cx="405759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061762" y="105526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ミラーサイト</a:t>
            </a:r>
            <a:endParaRPr kumimoji="1" lang="ja-JP" altLang="en-US" dirty="0"/>
          </a:p>
        </p:txBody>
      </p:sp>
      <p:sp>
        <p:nvSpPr>
          <p:cNvPr id="39" name="フローチャート: 処理 38"/>
          <p:cNvSpPr/>
          <p:nvPr/>
        </p:nvSpPr>
        <p:spPr>
          <a:xfrm>
            <a:off x="627586" y="1055266"/>
            <a:ext cx="2268512" cy="861565"/>
          </a:xfrm>
          <a:prstGeom prst="flowChartProcess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503526" y="142459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ソフトウェア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572275" y="4531350"/>
            <a:ext cx="146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ハッシュ値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4" name="下矢印 43"/>
          <p:cNvSpPr/>
          <p:nvPr/>
        </p:nvSpPr>
        <p:spPr>
          <a:xfrm>
            <a:off x="8110940" y="1845184"/>
            <a:ext cx="257023" cy="8010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下矢印 44"/>
          <p:cNvSpPr/>
          <p:nvPr/>
        </p:nvSpPr>
        <p:spPr>
          <a:xfrm>
            <a:off x="6498494" y="5733256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627586" y="2204864"/>
            <a:ext cx="2268512" cy="2972817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894114" y="2207310"/>
            <a:ext cx="2141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オリジナルサイト</a:t>
            </a:r>
            <a:endParaRPr kumimoji="1" lang="ja-JP" altLang="en-US" dirty="0"/>
          </a:p>
        </p:txBody>
      </p:sp>
      <p:sp>
        <p:nvSpPr>
          <p:cNvPr id="48" name="円/楕円 47"/>
          <p:cNvSpPr/>
          <p:nvPr/>
        </p:nvSpPr>
        <p:spPr>
          <a:xfrm>
            <a:off x="5062947" y="5257099"/>
            <a:ext cx="3469493" cy="4761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361346" y="5310511"/>
            <a:ext cx="1135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比較</a:t>
            </a:r>
            <a:endParaRPr kumimoji="1" lang="ja-JP" altLang="en-US" dirty="0"/>
          </a:p>
        </p:txBody>
      </p:sp>
      <p:sp>
        <p:nvSpPr>
          <p:cNvPr id="52" name="下矢印 51"/>
          <p:cNvSpPr/>
          <p:nvPr/>
        </p:nvSpPr>
        <p:spPr>
          <a:xfrm>
            <a:off x="8110940" y="4940981"/>
            <a:ext cx="273883" cy="4653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4222254" y="1116716"/>
            <a:ext cx="4756384" cy="564051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063006" y="1116716"/>
            <a:ext cx="871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ユーザ</a:t>
            </a:r>
            <a:endParaRPr kumimoji="1" lang="ja-JP" altLang="en-US" dirty="0"/>
          </a:p>
        </p:txBody>
      </p:sp>
      <p:sp>
        <p:nvSpPr>
          <p:cNvPr id="55" name="円/楕円 54"/>
          <p:cNvSpPr/>
          <p:nvPr/>
        </p:nvSpPr>
        <p:spPr>
          <a:xfrm>
            <a:off x="7466469" y="2646204"/>
            <a:ext cx="1440160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466469" y="278557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ハッシュ関数</a:t>
            </a:r>
            <a:endParaRPr kumimoji="1" lang="ja-JP" altLang="en-US" dirty="0"/>
          </a:p>
        </p:txBody>
      </p:sp>
      <p:sp>
        <p:nvSpPr>
          <p:cNvPr id="57" name="下矢印 56"/>
          <p:cNvSpPr/>
          <p:nvPr/>
        </p:nvSpPr>
        <p:spPr>
          <a:xfrm>
            <a:off x="8110940" y="3294276"/>
            <a:ext cx="273883" cy="1226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269135" y="6149915"/>
            <a:ext cx="3261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7030A0"/>
                </a:solidFill>
              </a:rPr>
              <a:t>ソフトウェアの改ざん検出！</a:t>
            </a:r>
            <a:endParaRPr kumimoji="1" lang="en-US" altLang="ja-JP" sz="2000" dirty="0" smtClean="0">
              <a:solidFill>
                <a:srgbClr val="7030A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23528" y="5406315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・ミーラーサイトで入手したソフトウェアから得られたハッシュ値と、オリジナルサイトで公開しているハッシュ値を比較</a:t>
            </a:r>
            <a:endParaRPr kumimoji="1" lang="ja-JP" altLang="en-US" dirty="0"/>
          </a:p>
        </p:txBody>
      </p:sp>
      <p:sp>
        <p:nvSpPr>
          <p:cNvPr id="67" name="屈折矢印 66"/>
          <p:cNvSpPr/>
          <p:nvPr/>
        </p:nvSpPr>
        <p:spPr>
          <a:xfrm flipV="1">
            <a:off x="2476629" y="4713479"/>
            <a:ext cx="3291274" cy="692835"/>
          </a:xfrm>
          <a:prstGeom prst="bentUpArrow">
            <a:avLst>
              <a:gd name="adj1" fmla="val 25000"/>
              <a:gd name="adj2" fmla="val 2156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222254" y="2092206"/>
            <a:ext cx="33123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・通信負荷の分散のため、ミラーサイトからソフトウェアを入手</a:t>
            </a:r>
            <a:endParaRPr kumimoji="1" lang="en-US" altLang="ja-JP" dirty="0" smtClean="0"/>
          </a:p>
          <a:p>
            <a:r>
              <a:rPr lang="ja-JP" altLang="en-US" dirty="0" smtClean="0"/>
              <a:t>（ソフトウェアを配布するサーバは負荷軽減のため複数のサイトの助けを借りることがよくある。）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528054" y="0"/>
            <a:ext cx="7069786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solidFill>
                  <a:srgbClr val="0070C0"/>
                </a:solidFill>
              </a:rPr>
              <a:t>～ハッシュ</a:t>
            </a:r>
            <a:r>
              <a:rPr lang="ja-JP" altLang="en-US" sz="3200" dirty="0" smtClean="0">
                <a:solidFill>
                  <a:srgbClr val="0070C0"/>
                </a:solidFill>
              </a:rPr>
              <a:t>値の利用例～</a:t>
            </a:r>
            <a:r>
              <a:rPr lang="en-US" altLang="ja-JP" sz="3200" dirty="0">
                <a:solidFill>
                  <a:srgbClr val="0070C0"/>
                </a:solidFill>
              </a:rPr>
              <a:t/>
            </a:r>
            <a:br>
              <a:rPr lang="en-US" altLang="ja-JP" sz="3200" dirty="0">
                <a:solidFill>
                  <a:srgbClr val="0070C0"/>
                </a:solidFill>
              </a:rPr>
            </a:br>
            <a:r>
              <a:rPr lang="ja-JP" alt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（</a:t>
            </a:r>
            <a:r>
              <a:rPr lang="ja-JP" alt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ソフトウェアの改ざん</a:t>
            </a:r>
            <a:r>
              <a:rPr lang="ja-JP" alt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検出</a:t>
            </a:r>
            <a:r>
              <a:rPr lang="ja-JP" altLang="en-US" sz="3200" dirty="0" smtClean="0">
                <a:solidFill>
                  <a:srgbClr val="0070C0"/>
                </a:solidFill>
              </a:rPr>
              <a:t>の</a:t>
            </a:r>
            <a:r>
              <a:rPr lang="ja-JP" altLang="en-US" sz="3200" dirty="0">
                <a:solidFill>
                  <a:srgbClr val="0070C0"/>
                </a:solidFill>
              </a:rPr>
              <a:t>場合）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4076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～ハッシュ値の衝突による問題点～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/>
            </a:r>
            <a:br>
              <a:rPr kumimoji="1" lang="en-US" altLang="ja-JP" sz="3200" dirty="0" smtClean="0">
                <a:solidFill>
                  <a:srgbClr val="0070C0"/>
                </a:solidFill>
              </a:rPr>
            </a:br>
            <a:r>
              <a:rPr kumimoji="1" lang="ja-JP" altLang="en-US" sz="3200" dirty="0" smtClean="0">
                <a:solidFill>
                  <a:srgbClr val="0070C0"/>
                </a:solidFill>
              </a:rPr>
              <a:t>（デジタル署名の場合）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3528" y="1991117"/>
            <a:ext cx="1080120" cy="7675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432953" y="5172997"/>
            <a:ext cx="965542" cy="4403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494398" y="2143484"/>
            <a:ext cx="936103" cy="369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268685" y="4598632"/>
            <a:ext cx="1376496" cy="15154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300951" y="1465607"/>
            <a:ext cx="1344230" cy="1597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16934" y="5129581"/>
            <a:ext cx="1374746" cy="723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>
            <a:off x="1547664" y="2137610"/>
            <a:ext cx="1846549" cy="29784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>
            <a:off x="6670885" y="5101900"/>
            <a:ext cx="652177" cy="5040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>
            <a:off x="6689505" y="2164775"/>
            <a:ext cx="1017474" cy="5040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4427983" y="5101900"/>
            <a:ext cx="823809" cy="5040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1777660" y="5129581"/>
            <a:ext cx="1642212" cy="47637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4500761" y="2112287"/>
            <a:ext cx="767924" cy="30451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29753" y="1667952"/>
            <a:ext cx="1078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契約書</a:t>
            </a:r>
            <a:r>
              <a:rPr lang="en-US" altLang="ja-JP" dirty="0"/>
              <a:t>A</a:t>
            </a:r>
          </a:p>
          <a:p>
            <a:r>
              <a:rPr lang="ja-JP" altLang="en-US" dirty="0" smtClean="0"/>
              <a:t>（原本）</a:t>
            </a:r>
            <a:endParaRPr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56144" y="3624523"/>
            <a:ext cx="23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同じハッシュ値を出力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7544" y="5196943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契約書</a:t>
            </a:r>
            <a:r>
              <a:rPr kumimoji="1" lang="en-US" altLang="ja-JP" dirty="0" smtClean="0"/>
              <a:t>B</a:t>
            </a:r>
          </a:p>
          <a:p>
            <a:r>
              <a:rPr lang="ja-JP" altLang="en-US" dirty="0" smtClean="0"/>
              <a:t>（偽造）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09507" y="2112287"/>
            <a:ext cx="1138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契約書</a:t>
            </a:r>
            <a:r>
              <a:rPr kumimoji="1" lang="en-US" altLang="ja-JP" dirty="0" smtClean="0"/>
              <a:t>A</a:t>
            </a:r>
          </a:p>
          <a:p>
            <a:r>
              <a:rPr lang="ja-JP" altLang="en-US" dirty="0" smtClean="0"/>
              <a:t>（原本）</a:t>
            </a:r>
            <a:endParaRPr kumimoji="1" lang="ja-JP" altLang="en-US" dirty="0"/>
          </a:p>
        </p:txBody>
      </p:sp>
      <p:sp>
        <p:nvSpPr>
          <p:cNvPr id="22" name="下矢印 21"/>
          <p:cNvSpPr/>
          <p:nvPr/>
        </p:nvSpPr>
        <p:spPr>
          <a:xfrm>
            <a:off x="5472797" y="3257793"/>
            <a:ext cx="504056" cy="1261019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上下矢印 22"/>
          <p:cNvSpPr/>
          <p:nvPr/>
        </p:nvSpPr>
        <p:spPr>
          <a:xfrm>
            <a:off x="3635896" y="2662087"/>
            <a:ext cx="432048" cy="2334801"/>
          </a:xfrm>
          <a:prstGeom prst="up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209238" y="4958017"/>
            <a:ext cx="2261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 smtClean="0">
                <a:solidFill>
                  <a:srgbClr val="7030A0"/>
                </a:solidFill>
              </a:rPr>
              <a:t>悪用！</a:t>
            </a:r>
            <a:endParaRPr kumimoji="1" lang="ja-JP" altLang="en-US" sz="5400" dirty="0">
              <a:solidFill>
                <a:srgbClr val="7030A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04845" y="2476428"/>
            <a:ext cx="718686" cy="371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署名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664729" y="5539631"/>
            <a:ext cx="718686" cy="371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署名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491880" y="21529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圧縮版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08029" y="5206528"/>
            <a:ext cx="1295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圧縮版</a:t>
            </a:r>
            <a:endParaRPr kumimoji="1" lang="ja-JP" altLang="en-US" dirty="0"/>
          </a:p>
        </p:txBody>
      </p:sp>
      <p:sp>
        <p:nvSpPr>
          <p:cNvPr id="30" name="円形吹き出し 29"/>
          <p:cNvSpPr/>
          <p:nvPr/>
        </p:nvSpPr>
        <p:spPr>
          <a:xfrm rot="10800000">
            <a:off x="1205422" y="5909983"/>
            <a:ext cx="2502481" cy="581743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501753" y="3390911"/>
            <a:ext cx="2478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署名部分のみを偽造文書へ貼り付け！</a:t>
            </a:r>
            <a:endParaRPr kumimoji="1" lang="ja-JP" altLang="en-US" dirty="0"/>
          </a:p>
        </p:txBody>
      </p:sp>
      <p:sp>
        <p:nvSpPr>
          <p:cNvPr id="32" name="四角形吹き出し 31"/>
          <p:cNvSpPr/>
          <p:nvPr/>
        </p:nvSpPr>
        <p:spPr>
          <a:xfrm rot="16200000">
            <a:off x="1884117" y="2527435"/>
            <a:ext cx="484315" cy="2563507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645321" y="1638467"/>
            <a:ext cx="2638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ハッシュ関数</a:t>
            </a:r>
            <a:r>
              <a:rPr kumimoji="1" lang="ja-JP" altLang="en-US" sz="1600" dirty="0" smtClean="0"/>
              <a:t>によって圧縮</a:t>
            </a:r>
            <a:endParaRPr kumimoji="1" lang="ja-JP" altLang="en-US" sz="1600" dirty="0"/>
          </a:p>
        </p:txBody>
      </p:sp>
      <p:sp>
        <p:nvSpPr>
          <p:cNvPr id="34" name="円/楕円 33"/>
          <p:cNvSpPr/>
          <p:nvPr/>
        </p:nvSpPr>
        <p:spPr>
          <a:xfrm>
            <a:off x="5495920" y="5515340"/>
            <a:ext cx="1008112" cy="450656"/>
          </a:xfrm>
          <a:prstGeom prst="ellipse">
            <a:avLst/>
          </a:prstGeom>
          <a:noFill/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5565060" y="2382837"/>
            <a:ext cx="869832" cy="526862"/>
          </a:xfrm>
          <a:prstGeom prst="ellipse">
            <a:avLst/>
          </a:prstGeom>
          <a:noFill/>
          <a:ln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484012" y="474715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契約書</a:t>
            </a:r>
            <a:r>
              <a:rPr kumimoji="1" lang="en-US" altLang="ja-JP" dirty="0" smtClean="0"/>
              <a:t>B</a:t>
            </a:r>
          </a:p>
          <a:p>
            <a:r>
              <a:rPr lang="ja-JP" altLang="en-US" dirty="0" smtClean="0"/>
              <a:t>（偽造）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647784" y="2040166"/>
            <a:ext cx="1936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chemeClr val="accent6">
                    <a:lumMod val="75000"/>
                  </a:schemeClr>
                </a:solidFill>
              </a:rPr>
              <a:t>破棄！</a:t>
            </a:r>
            <a:endParaRPr kumimoji="1" lang="ja-JP" alt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円形吹き出し 39"/>
          <p:cNvSpPr/>
          <p:nvPr/>
        </p:nvSpPr>
        <p:spPr>
          <a:xfrm rot="5400000">
            <a:off x="7101402" y="2255540"/>
            <a:ext cx="1092764" cy="291707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形吹き出し 40"/>
          <p:cNvSpPr/>
          <p:nvPr/>
        </p:nvSpPr>
        <p:spPr>
          <a:xfrm>
            <a:off x="1547664" y="1525177"/>
            <a:ext cx="2638647" cy="584192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09526" y="6044212"/>
            <a:ext cx="2638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ハッシュ関数</a:t>
            </a:r>
            <a:r>
              <a:rPr kumimoji="1" lang="ja-JP" altLang="en-US" sz="1600" dirty="0" smtClean="0"/>
              <a:t>によって圧縮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388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chemeClr val="accent4"/>
                </a:solidFill>
              </a:rPr>
              <a:t>～ハッシュ関数の脆弱性～</a:t>
            </a:r>
            <a:endParaRPr kumimoji="1" lang="ja-JP" altLang="en-US" sz="4800" dirty="0">
              <a:solidFill>
                <a:schemeClr val="accent4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2348880"/>
                <a:ext cx="8229600" cy="25922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ja-JP" alt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・バースデーパラドックスの理論によると、ハッシュ関数</a:t>
                </a:r>
                <a:r>
                  <a:rPr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SHA-1</a:t>
                </a:r>
                <a:r>
                  <a:rPr lang="ja-JP" alt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の場合、約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ja-JP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80</m:t>
                        </m:r>
                      </m:sup>
                    </m:sSup>
                  </m:oMath>
                </a14:m>
                <a:r>
                  <a:rPr lang="ja-JP" alt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回の計算を行えば、</a:t>
                </a:r>
                <a:r>
                  <a:rPr lang="ja-JP" altLang="en-US" u="sng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同じハッシュ値を発生するメッセージの組みを少なくとも一つ作り出せる</a:t>
                </a:r>
                <a:r>
                  <a:rPr lang="ja-JP" alt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。</a:t>
                </a:r>
                <a:endPara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2348880"/>
                <a:ext cx="8229600" cy="2592288"/>
              </a:xfrm>
              <a:blipFill rotWithShape="0">
                <a:blip r:embed="rId2"/>
                <a:stretch>
                  <a:fillRect l="-1852" t="-3052" r="-19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566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ja-JP" altLang="en-US" sz="4800" dirty="0" smtClean="0">
                <a:solidFill>
                  <a:schemeClr val="accent4"/>
                </a:solidFill>
              </a:rPr>
              <a:t>～</a:t>
            </a:r>
            <a:r>
              <a:rPr lang="ja-JP" altLang="en-US" sz="4800" dirty="0">
                <a:solidFill>
                  <a:schemeClr val="accent4"/>
                </a:solidFill>
              </a:rPr>
              <a:t>ハッシュ関数</a:t>
            </a:r>
            <a:r>
              <a:rPr lang="ja-JP" altLang="en-US" sz="4800" dirty="0" smtClean="0">
                <a:solidFill>
                  <a:schemeClr val="accent4"/>
                </a:solidFill>
              </a:rPr>
              <a:t>の</a:t>
            </a:r>
            <a:r>
              <a:rPr lang="ja-JP" altLang="en-US" sz="4800" dirty="0">
                <a:solidFill>
                  <a:schemeClr val="accent4"/>
                </a:solidFill>
              </a:rPr>
              <a:t>脆弱性～</a:t>
            </a:r>
            <a:endParaRPr kumimoji="1" lang="ja-JP" altLang="en-US" dirty="0">
              <a:solidFill>
                <a:schemeClr val="accent4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412776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・</a:t>
            </a:r>
            <a:r>
              <a:rPr kumimoji="1" lang="en-US" altLang="ja-JP" sz="2800" dirty="0" smtClean="0">
                <a:solidFill>
                  <a:schemeClr val="accent3">
                    <a:lumMod val="75000"/>
                  </a:schemeClr>
                </a:solidFill>
              </a:rPr>
              <a:t>SHA-1</a:t>
            </a:r>
            <a:r>
              <a:rPr kumimoji="1" lang="ja-JP" altLang="en-US" sz="2800" dirty="0" smtClean="0">
                <a:solidFill>
                  <a:schemeClr val="accent3">
                    <a:lumMod val="75000"/>
                  </a:schemeClr>
                </a:solidFill>
              </a:rPr>
              <a:t>に対する攻撃</a:t>
            </a:r>
            <a:r>
              <a:rPr lang="ja-JP" altLang="en-US" sz="2800" dirty="0">
                <a:solidFill>
                  <a:schemeClr val="accent3">
                    <a:lumMod val="75000"/>
                  </a:schemeClr>
                </a:solidFill>
              </a:rPr>
              <a:t>法</a:t>
            </a:r>
            <a:r>
              <a:rPr lang="ja-JP" altLang="en-US" sz="2800" dirty="0" smtClean="0">
                <a:solidFill>
                  <a:schemeClr val="accent3">
                    <a:lumMod val="75000"/>
                  </a:schemeClr>
                </a:solidFill>
              </a:rPr>
              <a:t>が</a:t>
            </a:r>
            <a:r>
              <a:rPr lang="en-US" altLang="ja-JP" sz="2800" dirty="0" smtClean="0">
                <a:solidFill>
                  <a:schemeClr val="accent3">
                    <a:lumMod val="75000"/>
                  </a:schemeClr>
                </a:solidFill>
              </a:rPr>
              <a:t>2005</a:t>
            </a:r>
            <a:r>
              <a:rPr lang="ja-JP" altLang="en-US" sz="2800" dirty="0" smtClean="0">
                <a:solidFill>
                  <a:schemeClr val="accent3">
                    <a:lumMod val="75000"/>
                  </a:schemeClr>
                </a:solidFill>
              </a:rPr>
              <a:t>年に発表される。</a:t>
            </a:r>
            <a:endParaRPr lang="en-US" altLang="ja-JP" sz="2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47664" y="364502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1270208" y="2177127"/>
                <a:ext cx="201622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8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sz="80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altLang="ja-JP" sz="8000" i="1">
                              <a:latin typeface="Cambria Math"/>
                            </a:rPr>
                            <m:t>80</m:t>
                          </m:r>
                        </m:sup>
                      </m:sSup>
                    </m:oMath>
                  </m:oMathPara>
                </a14:m>
                <a:endParaRPr kumimoji="1" lang="ja-JP" altLang="en-US" sz="80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208" y="2177127"/>
                <a:ext cx="2016224" cy="13234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084168" y="2177127"/>
                <a:ext cx="194421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8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sz="80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altLang="ja-JP" sz="8000" i="1" smtClean="0">
                              <a:latin typeface="Cambria Math"/>
                            </a:rPr>
                            <m:t>69</m:t>
                          </m:r>
                        </m:sup>
                      </m:sSup>
                    </m:oMath>
                  </m:oMathPara>
                </a14:m>
                <a:endParaRPr kumimoji="1" lang="ja-JP" altLang="en-US" sz="80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2177127"/>
                <a:ext cx="1944216" cy="13234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右矢印 8"/>
          <p:cNvSpPr/>
          <p:nvPr/>
        </p:nvSpPr>
        <p:spPr>
          <a:xfrm>
            <a:off x="3203848" y="2376811"/>
            <a:ext cx="2797736" cy="818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23728" y="3642615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u="sng" dirty="0" smtClean="0">
                <a:solidFill>
                  <a:srgbClr val="FF0000"/>
                </a:solidFill>
              </a:rPr>
              <a:t>危険性が</a:t>
            </a:r>
            <a:r>
              <a:rPr kumimoji="1" lang="en-US" altLang="ja-JP" sz="3600" u="sng" dirty="0" smtClean="0">
                <a:solidFill>
                  <a:srgbClr val="FF0000"/>
                </a:solidFill>
              </a:rPr>
              <a:t>2048</a:t>
            </a:r>
            <a:r>
              <a:rPr kumimoji="1" lang="ja-JP" altLang="en-US" sz="3600" u="sng" dirty="0" smtClean="0">
                <a:solidFill>
                  <a:srgbClr val="FF0000"/>
                </a:solidFill>
              </a:rPr>
              <a:t>倍増加！！</a:t>
            </a:r>
            <a:endParaRPr kumimoji="1" lang="ja-JP" altLang="en-US" sz="3600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048763" y="4869160"/>
                <a:ext cx="7334506" cy="1368152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ja-JP" altLang="en-US" sz="4000" i="1" smtClean="0">
                        <a:latin typeface="Cambria Math"/>
                      </a:rPr>
                      <m:t>→</m:t>
                    </m:r>
                  </m:oMath>
                </a14:m>
                <a:r>
                  <a:rPr kumimoji="1" lang="ja-JP" altLang="en-US" sz="4000" dirty="0" smtClean="0"/>
                  <a:t>現在に至るまで多くの企業や公的機関</a:t>
                </a:r>
                <a:r>
                  <a:rPr lang="ja-JP" altLang="en-US" sz="4000" dirty="0" smtClean="0"/>
                  <a:t>が</a:t>
                </a:r>
                <a:r>
                  <a:rPr lang="en-US" altLang="ja-JP" sz="4000" dirty="0" smtClean="0"/>
                  <a:t>SHA-1</a:t>
                </a:r>
                <a:r>
                  <a:rPr lang="ja-JP" altLang="en-US" sz="4000" dirty="0" smtClean="0"/>
                  <a:t>を利用した証明書等を受け入れないようにする事を表明</a:t>
                </a:r>
                <a:endParaRPr kumimoji="1" lang="ja-JP" altLang="en-US" sz="4000" dirty="0"/>
              </a:p>
            </p:txBody>
          </p:sp>
        </mc:Choice>
        <mc:Fallback xmlns="">
          <p:sp>
            <p:nvSpPr>
              <p:cNvPr id="1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8763" y="4869160"/>
                <a:ext cx="7334506" cy="1368152"/>
              </a:xfrm>
              <a:blipFill rotWithShape="1">
                <a:blip r:embed="rId4"/>
                <a:stretch>
                  <a:fillRect l="-2244" t="-15179" b="-111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432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5540" y="3573016"/>
            <a:ext cx="8229600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・米国</a:t>
            </a:r>
            <a:r>
              <a:rPr lang="ja-JP" altLang="en-US" dirty="0">
                <a:solidFill>
                  <a:schemeClr val="accent3">
                    <a:lumMod val="75000"/>
                  </a:schemeClr>
                </a:solidFill>
              </a:rPr>
              <a:t>国立標準技術研究所（</a:t>
            </a:r>
            <a:r>
              <a:rPr lang="en-US" altLang="ja-JP" dirty="0">
                <a:solidFill>
                  <a:schemeClr val="accent3">
                    <a:lumMod val="75000"/>
                  </a:schemeClr>
                </a:solidFill>
              </a:rPr>
              <a:t>NIST</a:t>
            </a:r>
            <a:r>
              <a:rPr lang="ja-JP" altLang="en-US" dirty="0">
                <a:solidFill>
                  <a:schemeClr val="accent3">
                    <a:lumMod val="75000"/>
                  </a:schemeClr>
                </a:solidFill>
              </a:rPr>
              <a:t>）は合衆国政府組織に対し、</a:t>
            </a:r>
            <a:r>
              <a:rPr lang="en-US" altLang="ja-JP" dirty="0">
                <a:solidFill>
                  <a:schemeClr val="accent3">
                    <a:lumMod val="75000"/>
                  </a:schemeClr>
                </a:solidFill>
              </a:rPr>
              <a:t>2010</a:t>
            </a:r>
            <a:r>
              <a:rPr lang="ja-JP" altLang="en-US" dirty="0">
                <a:solidFill>
                  <a:schemeClr val="accent3">
                    <a:lumMod val="75000"/>
                  </a:schemeClr>
                </a:solidFill>
              </a:rPr>
              <a:t>年までに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SHA-2</a:t>
            </a:r>
            <a:r>
              <a:rPr lang="ja-JP" altLang="en-US" dirty="0">
                <a:solidFill>
                  <a:schemeClr val="accent3">
                    <a:lumMod val="75000"/>
                  </a:schemeClr>
                </a:solidFill>
              </a:rPr>
              <a:t>に移行するように要請</a:t>
            </a:r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。</a:t>
            </a:r>
            <a:endParaRPr lang="en-US" altLang="ja-JP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accent5">
                    <a:lumMod val="75000"/>
                  </a:schemeClr>
                </a:solidFill>
              </a:rPr>
              <a:t>・</a:t>
            </a:r>
            <a:r>
              <a:rPr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SHA-2</a:t>
            </a:r>
            <a:r>
              <a:rPr lang="ja-JP" altLang="en-US" dirty="0">
                <a:solidFill>
                  <a:schemeClr val="accent3">
                    <a:lumMod val="75000"/>
                  </a:schemeClr>
                </a:solidFill>
              </a:rPr>
              <a:t>は構造が</a:t>
            </a:r>
            <a:r>
              <a:rPr lang="en-US" altLang="ja-JP" dirty="0">
                <a:solidFill>
                  <a:schemeClr val="accent3">
                    <a:lumMod val="75000"/>
                  </a:schemeClr>
                </a:solidFill>
              </a:rPr>
              <a:t>SHA-1</a:t>
            </a:r>
            <a:r>
              <a:rPr lang="ja-JP" altLang="en-US" dirty="0">
                <a:solidFill>
                  <a:schemeClr val="accent3">
                    <a:lumMod val="75000"/>
                  </a:schemeClr>
                </a:solidFill>
              </a:rPr>
              <a:t>に似ているが、その有効な攻撃法は未だ報告されて</a:t>
            </a:r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いない。</a:t>
            </a:r>
            <a:endParaRPr lang="en-US" altLang="ja-JP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5540" y="2152932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/>
              <a:t>SHA-1</a:t>
            </a:r>
            <a:endParaRPr kumimoji="1" lang="ja-JP" altLang="en-US" sz="5400" dirty="0"/>
          </a:p>
        </p:txBody>
      </p:sp>
      <p:sp>
        <p:nvSpPr>
          <p:cNvPr id="5" name="右矢印 4"/>
          <p:cNvSpPr/>
          <p:nvPr/>
        </p:nvSpPr>
        <p:spPr>
          <a:xfrm>
            <a:off x="2939425" y="2336824"/>
            <a:ext cx="3456384" cy="555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51712" y="2060599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dirty="0" smtClean="0">
                <a:solidFill>
                  <a:schemeClr val="accent5">
                    <a:lumMod val="75000"/>
                  </a:schemeClr>
                </a:solidFill>
              </a:rPr>
              <a:t>SHA-2</a:t>
            </a:r>
            <a:endParaRPr lang="ja-JP" altLang="en-US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3648247" y="1268760"/>
            <a:ext cx="1872208" cy="80965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64271" y="139278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移行！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116632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chemeClr val="accent4"/>
                </a:solidFill>
              </a:rPr>
              <a:t>～ハッシュ</a:t>
            </a:r>
            <a:r>
              <a:rPr lang="ja-JP" altLang="en-US" sz="4800" dirty="0">
                <a:solidFill>
                  <a:schemeClr val="accent4"/>
                </a:solidFill>
              </a:rPr>
              <a:t>関数</a:t>
            </a:r>
            <a:r>
              <a:rPr lang="ja-JP" altLang="en-US" sz="4800" dirty="0" smtClean="0">
                <a:solidFill>
                  <a:schemeClr val="accent4"/>
                </a:solidFill>
              </a:rPr>
              <a:t>の</a:t>
            </a:r>
            <a:r>
              <a:rPr lang="ja-JP" altLang="en-US" sz="4800" dirty="0">
                <a:solidFill>
                  <a:schemeClr val="accent4"/>
                </a:solidFill>
              </a:rPr>
              <a:t>脆弱性～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01920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2506</TotalTime>
  <Words>488</Words>
  <Application>Microsoft Office PowerPoint</Application>
  <PresentationFormat>画面に合わせる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ハッシュ関数</vt:lpstr>
      <vt:lpstr>ハッシュ関数とは？</vt:lpstr>
      <vt:lpstr>例えば、ハッシュ関数が 「10ビットのメッセージを3ビットに短縮する」 とする。 </vt:lpstr>
      <vt:lpstr>ハッシュの特徴</vt:lpstr>
      <vt:lpstr>PowerPoint プレゼンテーション</vt:lpstr>
      <vt:lpstr>～ハッシュ値の衝突による問題点～ （デジタル署名の場合）</vt:lpstr>
      <vt:lpstr>～ハッシュ関数の脆弱性～</vt:lpstr>
      <vt:lpstr>～ハッシュ関数の脆弱性～</vt:lpstr>
      <vt:lpstr>PowerPoint プレゼンテーション</vt:lpstr>
      <vt:lpstr>ご清聴ありがとうございました</vt:lpstr>
      <vt:lpstr>参考文献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miyajima</dc:creator>
  <cp:lastModifiedBy>Keiichi</cp:lastModifiedBy>
  <cp:revision>79</cp:revision>
  <dcterms:created xsi:type="dcterms:W3CDTF">2016-10-09T04:27:30Z</dcterms:created>
  <dcterms:modified xsi:type="dcterms:W3CDTF">2018-01-29T08:15:36Z</dcterms:modified>
</cp:coreProperties>
</file>